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04" autoAdjust="0"/>
    <p:restoredTop sz="81773" autoAdjust="0"/>
  </p:normalViewPr>
  <p:slideViewPr>
    <p:cSldViewPr snapToGrid="0">
      <p:cViewPr varScale="1">
        <p:scale>
          <a:sx n="132" d="100"/>
          <a:sy n="132" d="100"/>
        </p:scale>
        <p:origin x="1452"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711722052316039E-2"/>
          <c:y val="3.0966675211241763E-2"/>
          <c:w val="0.99597714645770008"/>
          <c:h val="0.88661954809792598"/>
        </c:manualLayout>
      </c:layout>
      <c:lineChart>
        <c:grouping val="standard"/>
        <c:varyColors val="0"/>
        <c:ser>
          <c:idx val="0"/>
          <c:order val="0"/>
          <c:tx>
            <c:strRef>
              <c:f>Sheet1!$B$1</c:f>
              <c:strCache>
                <c:ptCount val="1"/>
                <c:pt idx="0">
                  <c:v>MySQL</c:v>
                </c:pt>
              </c:strCache>
            </c:strRef>
          </c:tx>
          <c:spPr>
            <a:ln w="12700" cap="rnd">
              <a:solidFill>
                <a:schemeClr val="tx1"/>
              </a:solidFill>
              <a:round/>
            </a:ln>
            <a:effectLst/>
          </c:spPr>
          <c:marker>
            <c:symbol val="none"/>
          </c:marker>
          <c:cat>
            <c:strRef>
              <c:f>Sheet1!$A$2:$A$5</c:f>
              <c:strCache>
                <c:ptCount val="4"/>
                <c:pt idx="0">
                  <c:v>1 000</c:v>
                </c:pt>
                <c:pt idx="1">
                  <c:v>5 000</c:v>
                </c:pt>
                <c:pt idx="2">
                  <c:v>20 000</c:v>
                </c:pt>
                <c:pt idx="3">
                  <c:v>30 000</c:v>
                </c:pt>
              </c:strCache>
            </c:strRef>
          </c:cat>
          <c:val>
            <c:numRef>
              <c:f>Sheet1!$B$2:$B$5</c:f>
              <c:numCache>
                <c:formatCode>General</c:formatCode>
                <c:ptCount val="4"/>
                <c:pt idx="0">
                  <c:v>0</c:v>
                </c:pt>
                <c:pt idx="1">
                  <c:v>40</c:v>
                </c:pt>
                <c:pt idx="2">
                  <c:v>100</c:v>
                </c:pt>
                <c:pt idx="3">
                  <c:v>160</c:v>
                </c:pt>
              </c:numCache>
            </c:numRef>
          </c:val>
          <c:smooth val="0"/>
          <c:extLst>
            <c:ext xmlns:c16="http://schemas.microsoft.com/office/drawing/2014/chart" uri="{C3380CC4-5D6E-409C-BE32-E72D297353CC}">
              <c16:uniqueId val="{00000000-9FAD-5D43-8D8F-C2B0B67A37DF}"/>
            </c:ext>
          </c:extLst>
        </c:ser>
        <c:ser>
          <c:idx val="1"/>
          <c:order val="1"/>
          <c:tx>
            <c:strRef>
              <c:f>Sheet1!$C$1</c:f>
              <c:strCache>
                <c:ptCount val="1"/>
                <c:pt idx="0">
                  <c:v>PostgreSQL</c:v>
                </c:pt>
              </c:strCache>
            </c:strRef>
          </c:tx>
          <c:spPr>
            <a:ln w="12700" cap="rnd">
              <a:solidFill>
                <a:schemeClr val="accent2"/>
              </a:solidFill>
              <a:round/>
            </a:ln>
            <a:effectLst/>
          </c:spPr>
          <c:marker>
            <c:symbol val="none"/>
          </c:marker>
          <c:cat>
            <c:strRef>
              <c:f>Sheet1!$A$2:$A$5</c:f>
              <c:strCache>
                <c:ptCount val="4"/>
                <c:pt idx="0">
                  <c:v>1 000</c:v>
                </c:pt>
                <c:pt idx="1">
                  <c:v>5 000</c:v>
                </c:pt>
                <c:pt idx="2">
                  <c:v>20 000</c:v>
                </c:pt>
                <c:pt idx="3">
                  <c:v>30 000</c:v>
                </c:pt>
              </c:strCache>
            </c:strRef>
          </c:cat>
          <c:val>
            <c:numRef>
              <c:f>Sheet1!$C$2:$C$5</c:f>
              <c:numCache>
                <c:formatCode>General</c:formatCode>
                <c:ptCount val="4"/>
                <c:pt idx="0">
                  <c:v>0</c:v>
                </c:pt>
                <c:pt idx="1">
                  <c:v>30</c:v>
                </c:pt>
                <c:pt idx="2">
                  <c:v>80</c:v>
                </c:pt>
                <c:pt idx="3">
                  <c:v>130</c:v>
                </c:pt>
              </c:numCache>
            </c:numRef>
          </c:val>
          <c:smooth val="0"/>
          <c:extLst>
            <c:ext xmlns:c16="http://schemas.microsoft.com/office/drawing/2014/chart" uri="{C3380CC4-5D6E-409C-BE32-E72D297353CC}">
              <c16:uniqueId val="{00000001-9FAD-5D43-8D8F-C2B0B67A37DF}"/>
            </c:ext>
          </c:extLst>
        </c:ser>
        <c:ser>
          <c:idx val="2"/>
          <c:order val="2"/>
          <c:tx>
            <c:strRef>
              <c:f>Sheet1!$D$1</c:f>
              <c:strCache>
                <c:ptCount val="1"/>
                <c:pt idx="0">
                  <c:v>Tarantool</c:v>
                </c:pt>
              </c:strCache>
            </c:strRef>
          </c:tx>
          <c:spPr>
            <a:ln w="12700" cap="rnd">
              <a:solidFill>
                <a:schemeClr val="accent1">
                  <a:lumMod val="75000"/>
                </a:schemeClr>
              </a:solidFill>
              <a:round/>
            </a:ln>
            <a:effectLst/>
          </c:spPr>
          <c:marker>
            <c:symbol val="none"/>
          </c:marker>
          <c:cat>
            <c:strRef>
              <c:f>Sheet1!$A$2:$A$5</c:f>
              <c:strCache>
                <c:ptCount val="4"/>
                <c:pt idx="0">
                  <c:v>1 000</c:v>
                </c:pt>
                <c:pt idx="1">
                  <c:v>5 000</c:v>
                </c:pt>
                <c:pt idx="2">
                  <c:v>20 000</c:v>
                </c:pt>
                <c:pt idx="3">
                  <c:v>30 000</c:v>
                </c:pt>
              </c:strCache>
            </c:strRef>
          </c:cat>
          <c:val>
            <c:numRef>
              <c:f>Sheet1!$D$2:$D$5</c:f>
              <c:numCache>
                <c:formatCode>General</c:formatCode>
                <c:ptCount val="4"/>
                <c:pt idx="0">
                  <c:v>0</c:v>
                </c:pt>
                <c:pt idx="1">
                  <c:v>20</c:v>
                </c:pt>
                <c:pt idx="2">
                  <c:v>50</c:v>
                </c:pt>
                <c:pt idx="3">
                  <c:v>78</c:v>
                </c:pt>
              </c:numCache>
            </c:numRef>
          </c:val>
          <c:smooth val="0"/>
          <c:extLst>
            <c:ext xmlns:c16="http://schemas.microsoft.com/office/drawing/2014/chart" uri="{C3380CC4-5D6E-409C-BE32-E72D297353CC}">
              <c16:uniqueId val="{00000002-9FAD-5D43-8D8F-C2B0B67A37DF}"/>
            </c:ext>
          </c:extLst>
        </c:ser>
        <c:dLbls>
          <c:showLegendKey val="0"/>
          <c:showVal val="0"/>
          <c:showCatName val="0"/>
          <c:showSerName val="0"/>
          <c:showPercent val="0"/>
          <c:showBubbleSize val="0"/>
        </c:dLbls>
        <c:smooth val="0"/>
        <c:axId val="1271487456"/>
        <c:axId val="1271489088"/>
      </c:lineChart>
      <c:catAx>
        <c:axId val="127148745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spcFirstLastPara="1" vertOverflow="ellipsis" wrap="square" anchor="b" anchorCtr="0"/>
          <a:lstStyle/>
          <a:p>
            <a:pPr marL="0">
              <a:lnSpc>
                <a:spcPct val="150000"/>
              </a:lnSpc>
              <a:spcBef>
                <a:spcPts val="1500"/>
              </a:spcBef>
              <a:spcAft>
                <a:spcPts val="0"/>
              </a:spcAft>
              <a:defRPr sz="1400" b="0" i="0" u="none" strike="noStrike" kern="1200" baseline="0">
                <a:ln w="12700" cap="flat">
                  <a:noFill/>
                </a:ln>
                <a:solidFill>
                  <a:schemeClr val="tx1"/>
                </a:solidFill>
                <a:latin typeface="PT Mono" panose="02060509020205020204" pitchFamily="49" charset="77"/>
                <a:ea typeface="+mn-ea"/>
                <a:cs typeface="+mn-cs"/>
              </a:defRPr>
            </a:pPr>
            <a:endParaRPr lang="ru-RU"/>
          </a:p>
        </c:txPr>
        <c:crossAx val="1271489088"/>
        <c:crosses val="autoZero"/>
        <c:auto val="1"/>
        <c:lblAlgn val="ctr"/>
        <c:lblOffset val="1"/>
        <c:tickLblSkip val="1"/>
        <c:noMultiLvlLbl val="0"/>
      </c:catAx>
      <c:valAx>
        <c:axId val="1271489088"/>
        <c:scaling>
          <c:orientation val="minMax"/>
        </c:scaling>
        <c:delete val="1"/>
        <c:axPos val="l"/>
        <c:numFmt formatCode="General" sourceLinked="1"/>
        <c:majorTickMark val="none"/>
        <c:minorTickMark val="none"/>
        <c:tickLblPos val="nextTo"/>
        <c:crossAx val="1271487456"/>
        <c:crosses val="autoZero"/>
        <c:crossBetween val="midCat"/>
      </c:valAx>
      <c:spPr>
        <a:noFill/>
        <a:ln>
          <a:noFill/>
        </a:ln>
        <a:effectLst/>
      </c:spPr>
    </c:plotArea>
    <c:legend>
      <c:legendPos val="l"/>
      <c:legendEntry>
        <c:idx val="0"/>
        <c:txPr>
          <a:bodyPr rot="0" spcFirstLastPara="1" vertOverflow="ellipsis" vert="horz" wrap="square" anchor="t" anchorCtr="1"/>
          <a:lstStyle/>
          <a:p>
            <a:pPr marL="90000" algn="r">
              <a:spcBef>
                <a:spcPts val="100"/>
              </a:spcBef>
              <a:spcAft>
                <a:spcPts val="100"/>
              </a:spcAft>
              <a:defRPr sz="2000" b="0" i="0" u="none" strike="noStrike" kern="1200" baseline="0">
                <a:solidFill>
                  <a:schemeClr val="tx1"/>
                </a:solidFill>
                <a:latin typeface="PT Mono" panose="02060509020205020204" pitchFamily="49" charset="77"/>
                <a:ea typeface="+mn-ea"/>
                <a:cs typeface="+mn-cs"/>
              </a:defRPr>
            </a:pPr>
            <a:endParaRPr lang="ru-RU"/>
          </a:p>
        </c:txPr>
      </c:legendEntry>
      <c:legendEntry>
        <c:idx val="1"/>
        <c:txPr>
          <a:bodyPr rot="0" spcFirstLastPara="1" vertOverflow="ellipsis" vert="horz" wrap="square" anchor="t" anchorCtr="1"/>
          <a:lstStyle/>
          <a:p>
            <a:pPr marL="90000" algn="r">
              <a:defRPr sz="2000" b="0" i="0" u="none" strike="noStrike" kern="1200" baseline="0">
                <a:solidFill>
                  <a:schemeClr val="tx1"/>
                </a:solidFill>
                <a:latin typeface="PT Mono" panose="02060509020205020204" pitchFamily="49" charset="77"/>
                <a:ea typeface="+mn-ea"/>
                <a:cs typeface="+mn-cs"/>
              </a:defRPr>
            </a:pPr>
            <a:endParaRPr lang="ru-RU"/>
          </a:p>
        </c:txPr>
      </c:legendEntry>
      <c:legendEntry>
        <c:idx val="2"/>
        <c:txPr>
          <a:bodyPr rot="0" spcFirstLastPara="1" vertOverflow="ellipsis" vert="horz" wrap="square" anchor="t" anchorCtr="1"/>
          <a:lstStyle/>
          <a:p>
            <a:pPr marL="90000" algn="r">
              <a:defRPr sz="2000" b="0" i="0" u="none" strike="noStrike" kern="1200" baseline="0">
                <a:solidFill>
                  <a:schemeClr val="tx1"/>
                </a:solidFill>
                <a:latin typeface="PT Mono" panose="02060509020205020204" pitchFamily="49" charset="77"/>
                <a:ea typeface="+mn-ea"/>
                <a:cs typeface="+mn-cs"/>
              </a:defRPr>
            </a:pPr>
            <a:endParaRPr lang="ru-RU"/>
          </a:p>
        </c:txPr>
      </c:legendEntry>
      <c:overlay val="1"/>
      <c:spPr>
        <a:noFill/>
        <a:ln w="0">
          <a:noFill/>
        </a:ln>
        <a:effectLst/>
      </c:spPr>
      <c:txPr>
        <a:bodyPr rot="0" spcFirstLastPara="1" vertOverflow="ellipsis" vert="horz" wrap="square" anchor="t" anchorCtr="1"/>
        <a:lstStyle/>
        <a:p>
          <a:pPr algn="r">
            <a:defRPr sz="2000" b="0" i="0" u="none" strike="noStrike" kern="1200" baseline="0">
              <a:solidFill>
                <a:schemeClr val="tx1"/>
              </a:solidFill>
              <a:latin typeface="PT Mono" panose="02060509020205020204" pitchFamily="49" charset="77"/>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45"/>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3.2115451946249263E-2"/>
          <c:w val="1"/>
          <c:h val="0.84397729527203991"/>
        </c:manualLayout>
      </c:layout>
      <c:bar3DChart>
        <c:barDir val="col"/>
        <c:grouping val="clustered"/>
        <c:varyColors val="0"/>
        <c:ser>
          <c:idx val="0"/>
          <c:order val="0"/>
          <c:tx>
            <c:strRef>
              <c:f>Sheet1!$B$1</c:f>
              <c:strCache>
                <c:ptCount val="1"/>
                <c:pt idx="0">
                  <c:v>MySQL</c:v>
                </c:pt>
              </c:strCache>
            </c:strRef>
          </c:tx>
          <c:spPr>
            <a:solidFill>
              <a:srgbClr val="E3E3E3"/>
            </a:solidFill>
            <a:ln cmpd="sng">
              <a:noFill/>
            </a:ln>
            <a:effectLst/>
            <a:scene3d>
              <a:camera prst="orthographicFront"/>
              <a:lightRig rig="threePt" dir="t"/>
            </a:scene3d>
            <a:sp3d prstMaterial="softEdge">
              <a:bevelT w="0" h="177800" prst="angle"/>
            </a:sp3d>
          </c:spPr>
          <c:invertIfNegative val="0"/>
          <c:cat>
            <c:strRef>
              <c:f>Sheet1!$A$2:$A$5</c:f>
              <c:strCache>
                <c:ptCount val="4"/>
                <c:pt idx="0">
                  <c:v>1 000</c:v>
                </c:pt>
                <c:pt idx="1">
                  <c:v>5 000</c:v>
                </c:pt>
                <c:pt idx="2">
                  <c:v>20 000</c:v>
                </c:pt>
                <c:pt idx="3">
                  <c:v>30 000</c:v>
                </c:pt>
              </c:strCache>
            </c:strRef>
          </c:cat>
          <c:val>
            <c:numRef>
              <c:f>Sheet1!$B$2:$B$5</c:f>
              <c:numCache>
                <c:formatCode>General</c:formatCode>
                <c:ptCount val="4"/>
                <c:pt idx="0">
                  <c:v>0</c:v>
                </c:pt>
                <c:pt idx="1">
                  <c:v>40</c:v>
                </c:pt>
                <c:pt idx="2">
                  <c:v>100</c:v>
                </c:pt>
                <c:pt idx="3">
                  <c:v>160</c:v>
                </c:pt>
              </c:numCache>
            </c:numRef>
          </c:val>
          <c:extLst>
            <c:ext xmlns:c16="http://schemas.microsoft.com/office/drawing/2014/chart" uri="{C3380CC4-5D6E-409C-BE32-E72D297353CC}">
              <c16:uniqueId val="{00000000-7F37-874E-9CBD-7ED805B74C88}"/>
            </c:ext>
          </c:extLst>
        </c:ser>
        <c:ser>
          <c:idx val="1"/>
          <c:order val="1"/>
          <c:tx>
            <c:strRef>
              <c:f>Sheet1!$C$1</c:f>
              <c:strCache>
                <c:ptCount val="1"/>
                <c:pt idx="0">
                  <c:v>PostgreSQL</c:v>
                </c:pt>
              </c:strCache>
            </c:strRef>
          </c:tx>
          <c:spPr>
            <a:solidFill>
              <a:schemeClr val="tx1">
                <a:lumMod val="75000"/>
                <a:lumOff val="25000"/>
              </a:schemeClr>
            </a:solidFill>
            <a:ln>
              <a:noFill/>
            </a:ln>
            <a:effectLst/>
            <a:scene3d>
              <a:camera prst="orthographicFront"/>
              <a:lightRig rig="threePt" dir="t"/>
            </a:scene3d>
            <a:sp3d prstMaterial="softEdge">
              <a:bevelT w="0" h="177800"/>
            </a:sp3d>
          </c:spPr>
          <c:invertIfNegative val="0"/>
          <c:cat>
            <c:strRef>
              <c:f>Sheet1!$A$2:$A$5</c:f>
              <c:strCache>
                <c:ptCount val="4"/>
                <c:pt idx="0">
                  <c:v>1 000</c:v>
                </c:pt>
                <c:pt idx="1">
                  <c:v>5 000</c:v>
                </c:pt>
                <c:pt idx="2">
                  <c:v>20 000</c:v>
                </c:pt>
                <c:pt idx="3">
                  <c:v>30 000</c:v>
                </c:pt>
              </c:strCache>
            </c:strRef>
          </c:cat>
          <c:val>
            <c:numRef>
              <c:f>Sheet1!$C$2:$C$5</c:f>
              <c:numCache>
                <c:formatCode>General</c:formatCode>
                <c:ptCount val="4"/>
                <c:pt idx="0">
                  <c:v>0</c:v>
                </c:pt>
                <c:pt idx="1">
                  <c:v>30</c:v>
                </c:pt>
                <c:pt idx="2">
                  <c:v>80</c:v>
                </c:pt>
                <c:pt idx="3">
                  <c:v>130</c:v>
                </c:pt>
              </c:numCache>
            </c:numRef>
          </c:val>
          <c:extLst>
            <c:ext xmlns:c16="http://schemas.microsoft.com/office/drawing/2014/chart" uri="{C3380CC4-5D6E-409C-BE32-E72D297353CC}">
              <c16:uniqueId val="{00000001-7F37-874E-9CBD-7ED805B74C88}"/>
            </c:ext>
          </c:extLst>
        </c:ser>
        <c:ser>
          <c:idx val="2"/>
          <c:order val="2"/>
          <c:tx>
            <c:strRef>
              <c:f>Sheet1!$D$1</c:f>
              <c:strCache>
                <c:ptCount val="1"/>
                <c:pt idx="0">
                  <c:v>Tarantool</c:v>
                </c:pt>
              </c:strCache>
            </c:strRef>
          </c:tx>
          <c:spPr>
            <a:solidFill>
              <a:srgbClr val="FF0000"/>
            </a:solidFill>
            <a:ln>
              <a:noFill/>
            </a:ln>
            <a:effectLst/>
            <a:scene3d>
              <a:camera prst="orthographicFront"/>
              <a:lightRig rig="threePt" dir="t"/>
            </a:scene3d>
            <a:sp3d prstMaterial="softEdge">
              <a:bevelT w="0" h="177800" prst="coolSlant"/>
            </a:sp3d>
          </c:spPr>
          <c:invertIfNegative val="0"/>
          <c:cat>
            <c:strRef>
              <c:f>Sheet1!$A$2:$A$5</c:f>
              <c:strCache>
                <c:ptCount val="4"/>
                <c:pt idx="0">
                  <c:v>1 000</c:v>
                </c:pt>
                <c:pt idx="1">
                  <c:v>5 000</c:v>
                </c:pt>
                <c:pt idx="2">
                  <c:v>20 000</c:v>
                </c:pt>
                <c:pt idx="3">
                  <c:v>30 000</c:v>
                </c:pt>
              </c:strCache>
            </c:strRef>
          </c:cat>
          <c:val>
            <c:numRef>
              <c:f>Sheet1!$D$2:$D$5</c:f>
              <c:numCache>
                <c:formatCode>General</c:formatCode>
                <c:ptCount val="4"/>
                <c:pt idx="0">
                  <c:v>0</c:v>
                </c:pt>
                <c:pt idx="1">
                  <c:v>20</c:v>
                </c:pt>
                <c:pt idx="2">
                  <c:v>50</c:v>
                </c:pt>
                <c:pt idx="3">
                  <c:v>78</c:v>
                </c:pt>
              </c:numCache>
            </c:numRef>
          </c:val>
          <c:extLst>
            <c:ext xmlns:c16="http://schemas.microsoft.com/office/drawing/2014/chart" uri="{C3380CC4-5D6E-409C-BE32-E72D297353CC}">
              <c16:uniqueId val="{00000002-7F37-874E-9CBD-7ED805B74C88}"/>
            </c:ext>
          </c:extLst>
        </c:ser>
        <c:dLbls>
          <c:showLegendKey val="0"/>
          <c:showVal val="0"/>
          <c:showCatName val="0"/>
          <c:showSerName val="0"/>
          <c:showPercent val="0"/>
          <c:showBubbleSize val="0"/>
        </c:dLbls>
        <c:gapWidth val="59"/>
        <c:gapDepth val="0"/>
        <c:shape val="box"/>
        <c:axId val="842001632"/>
        <c:axId val="875584864"/>
        <c:axId val="0"/>
      </c:bar3DChart>
      <c:catAx>
        <c:axId val="8420016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spcBef>
                <a:spcPts val="1200"/>
              </a:spcBef>
              <a:defRPr sz="1400" b="0" i="0" u="none" strike="noStrike" kern="1200" baseline="0">
                <a:solidFill>
                  <a:schemeClr val="tx1"/>
                </a:solidFill>
                <a:latin typeface="PT Mono" panose="02060509020205020204" pitchFamily="49" charset="77"/>
                <a:ea typeface="+mn-ea"/>
                <a:cs typeface="+mn-cs"/>
              </a:defRPr>
            </a:pPr>
            <a:endParaRPr lang="ru-RU"/>
          </a:p>
        </c:txPr>
        <c:crossAx val="875584864"/>
        <c:crosses val="autoZero"/>
        <c:auto val="1"/>
        <c:lblAlgn val="ctr"/>
        <c:lblOffset val="100"/>
        <c:noMultiLvlLbl val="0"/>
      </c:catAx>
      <c:valAx>
        <c:axId val="8755848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842001632"/>
        <c:crosses val="autoZero"/>
        <c:crossBetween val="between"/>
      </c:valAx>
      <c:spPr>
        <a:noFill/>
        <a:ln>
          <a:noFill/>
        </a:ln>
        <a:effectLst/>
      </c:spPr>
    </c:plotArea>
    <c:legend>
      <c:legendPos val="l"/>
      <c:overlay val="1"/>
      <c:spPr>
        <a:noFill/>
        <a:ln>
          <a:noFill/>
        </a:ln>
        <a:effectLst/>
      </c:spPr>
      <c:txPr>
        <a:bodyPr rot="0" spcFirstLastPara="1" vertOverflow="ellipsis" vert="horz" wrap="square" anchor="ctr" anchorCtr="1"/>
        <a:lstStyle/>
        <a:p>
          <a:pPr marL="90000">
            <a:defRPr sz="2000" b="0" i="0" u="none" strike="noStrike" kern="1200" baseline="0">
              <a:solidFill>
                <a:schemeClr val="tx1"/>
              </a:solidFill>
              <a:latin typeface="PT Mono" panose="02060509020205020204" pitchFamily="49" charset="77"/>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F152F5-988A-4E05-849C-BEC41879A579}" type="datetimeFigureOut">
              <a:rPr lang="ru-RU" smtClean="0"/>
              <a:t>04.03.2021</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282D0-0807-4215-8321-6FDCF6BBAC2A}" type="slidenum">
              <a:rPr lang="ru-RU" smtClean="0"/>
              <a:t>‹#›</a:t>
            </a:fld>
            <a:endParaRPr lang="ru-RU"/>
          </a:p>
        </p:txBody>
      </p:sp>
    </p:spTree>
    <p:extLst>
      <p:ext uri="{BB962C8B-B14F-4D97-AF65-F5344CB8AC3E}">
        <p14:creationId xmlns:p14="http://schemas.microsoft.com/office/powerpoint/2010/main" val="3357371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https://t.me/joinchat/iCTihZKr2pVkYzMy</a:t>
            </a:r>
            <a:endParaRPr lang="ru-RU" sz="1200" i="1" dirty="0"/>
          </a:p>
          <a:p>
            <a:endParaRPr lang="ru-RU" dirty="0"/>
          </a:p>
        </p:txBody>
      </p:sp>
      <p:sp>
        <p:nvSpPr>
          <p:cNvPr id="4" name="Slide Number Placeholder 3"/>
          <p:cNvSpPr>
            <a:spLocks noGrp="1"/>
          </p:cNvSpPr>
          <p:nvPr>
            <p:ph type="sldNum" sz="quarter" idx="5"/>
          </p:nvPr>
        </p:nvSpPr>
        <p:spPr/>
        <p:txBody>
          <a:bodyPr/>
          <a:lstStyle/>
          <a:p>
            <a:fld id="{074282D0-0807-4215-8321-6FDCF6BBAC2A}" type="slidenum">
              <a:rPr lang="ru-RU" smtClean="0"/>
              <a:t>2</a:t>
            </a:fld>
            <a:endParaRPr lang="ru-RU"/>
          </a:p>
        </p:txBody>
      </p:sp>
    </p:spTree>
    <p:extLst>
      <p:ext uri="{BB962C8B-B14F-4D97-AF65-F5344CB8AC3E}">
        <p14:creationId xmlns:p14="http://schemas.microsoft.com/office/powerpoint/2010/main" val="1160712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a:t>
            </a:r>
            <a:r>
              <a:rPr lang="ru-RU" dirty="0" err="1"/>
              <a:t>Multics</a:t>
            </a:r>
            <a:r>
              <a:rPr lang="ru-RU" dirty="0"/>
              <a:t> впервые появилось понятие иерархической файловой системы.</a:t>
            </a:r>
          </a:p>
        </p:txBody>
      </p:sp>
      <p:sp>
        <p:nvSpPr>
          <p:cNvPr id="4" name="Slide Number Placeholder 3"/>
          <p:cNvSpPr>
            <a:spLocks noGrp="1"/>
          </p:cNvSpPr>
          <p:nvPr>
            <p:ph type="sldNum" sz="quarter" idx="5"/>
          </p:nvPr>
        </p:nvSpPr>
        <p:spPr/>
        <p:txBody>
          <a:bodyPr/>
          <a:lstStyle/>
          <a:p>
            <a:fld id="{074282D0-0807-4215-8321-6FDCF6BBAC2A}" type="slidenum">
              <a:rPr lang="ru-RU" smtClean="0"/>
              <a:t>13</a:t>
            </a:fld>
            <a:endParaRPr lang="ru-RU"/>
          </a:p>
        </p:txBody>
      </p:sp>
    </p:spTree>
    <p:extLst>
      <p:ext uri="{BB962C8B-B14F-4D97-AF65-F5344CB8AC3E}">
        <p14:creationId xmlns:p14="http://schemas.microsoft.com/office/powerpoint/2010/main" val="3708142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Multics</a:t>
            </a:r>
            <a:r>
              <a:rPr lang="ru-RU" dirty="0"/>
              <a:t> является прямым предком </a:t>
            </a:r>
            <a:r>
              <a:rPr lang="ru-RU" dirty="0" err="1"/>
              <a:t>Unix</a:t>
            </a:r>
            <a:r>
              <a:rPr lang="ru-RU" dirty="0"/>
              <a:t>. Даже имя </a:t>
            </a:r>
            <a:r>
              <a:rPr lang="ru-RU" dirty="0" err="1"/>
              <a:t>Unix</a:t>
            </a:r>
            <a:r>
              <a:rPr lang="ru-RU" dirty="0"/>
              <a:t> образовано от </a:t>
            </a:r>
            <a:r>
              <a:rPr lang="ru-RU" dirty="0" err="1"/>
              <a:t>Multics</a:t>
            </a:r>
            <a:r>
              <a:rPr lang="ru-RU" dirty="0"/>
              <a:t>: U - это от слова </a:t>
            </a:r>
            <a:r>
              <a:rPr lang="ru-RU" dirty="0" err="1"/>
              <a:t>uniplexed</a:t>
            </a:r>
            <a:r>
              <a:rPr lang="ru-RU" dirty="0"/>
              <a:t> в противоположность </a:t>
            </a:r>
            <a:r>
              <a:rPr lang="ru-RU" dirty="0" err="1"/>
              <a:t>multiplexed</a:t>
            </a:r>
            <a:r>
              <a:rPr lang="ru-RU" dirty="0"/>
              <a:t>. Есть еще одна забавная теория имени: один из сотрудников </a:t>
            </a:r>
            <a:r>
              <a:rPr lang="ru-RU" dirty="0" err="1"/>
              <a:t>Bell</a:t>
            </a:r>
            <a:r>
              <a:rPr lang="ru-RU" dirty="0"/>
              <a:t> </a:t>
            </a:r>
            <a:r>
              <a:rPr lang="ru-RU" dirty="0" err="1"/>
              <a:t>Labs</a:t>
            </a:r>
            <a:r>
              <a:rPr lang="ru-RU" dirty="0"/>
              <a:t> во время демонстрации прототипа, предложил имя UNICS (без X), что произносится так же, как "</a:t>
            </a:r>
            <a:r>
              <a:rPr lang="ru-RU" dirty="0" err="1"/>
              <a:t>eunuchs</a:t>
            </a:r>
            <a:r>
              <a:rPr lang="ru-RU" dirty="0"/>
              <a:t>",  подразумевая "кастрированный" </a:t>
            </a:r>
            <a:r>
              <a:rPr lang="ru-RU" dirty="0" err="1"/>
              <a:t>Multics</a:t>
            </a:r>
            <a:r>
              <a:rPr lang="ru-RU" dirty="0"/>
              <a:t>, хотя </a:t>
            </a:r>
            <a:r>
              <a:rPr lang="ru-RU" dirty="0" err="1"/>
              <a:t>Деннис</a:t>
            </a:r>
            <a:r>
              <a:rPr lang="ru-RU" dirty="0"/>
              <a:t> </a:t>
            </a:r>
            <a:r>
              <a:rPr lang="ru-RU" dirty="0" err="1"/>
              <a:t>Ритчи</a:t>
            </a:r>
            <a:r>
              <a:rPr lang="ru-RU" dirty="0"/>
              <a:t> это отрицал. Перечисленные ранее идеи </a:t>
            </a:r>
            <a:r>
              <a:rPr lang="ru-RU" dirty="0" err="1"/>
              <a:t>Multics</a:t>
            </a:r>
            <a:r>
              <a:rPr lang="ru-RU" dirty="0"/>
              <a:t> перекочевали в </a:t>
            </a:r>
            <a:r>
              <a:rPr lang="ru-RU" dirty="0" err="1"/>
              <a:t>Unix</a:t>
            </a:r>
            <a:r>
              <a:rPr lang="ru-RU" dirty="0"/>
              <a:t>, хотя и с некоторыми упрощениями. Ведь </a:t>
            </a:r>
            <a:r>
              <a:rPr lang="ru-RU" dirty="0" err="1"/>
              <a:t>Unix</a:t>
            </a:r>
            <a:r>
              <a:rPr lang="ru-RU" dirty="0"/>
              <a:t> была создана как легковесная ОС, очень простая и компактная, чтобы сносно работать на аппаратуре того времени.</a:t>
            </a:r>
          </a:p>
        </p:txBody>
      </p:sp>
      <p:sp>
        <p:nvSpPr>
          <p:cNvPr id="4" name="Slide Number Placeholder 3"/>
          <p:cNvSpPr>
            <a:spLocks noGrp="1"/>
          </p:cNvSpPr>
          <p:nvPr>
            <p:ph type="sldNum" sz="quarter" idx="5"/>
          </p:nvPr>
        </p:nvSpPr>
        <p:spPr/>
        <p:txBody>
          <a:bodyPr/>
          <a:lstStyle/>
          <a:p>
            <a:fld id="{074282D0-0807-4215-8321-6FDCF6BBAC2A}" type="slidenum">
              <a:rPr lang="ru-RU" smtClean="0"/>
              <a:t>14</a:t>
            </a:fld>
            <a:endParaRPr lang="ru-RU"/>
          </a:p>
        </p:txBody>
      </p:sp>
    </p:spTree>
    <p:extLst>
      <p:ext uri="{BB962C8B-B14F-4D97-AF65-F5344CB8AC3E}">
        <p14:creationId xmlns:p14="http://schemas.microsoft.com/office/powerpoint/2010/main" val="126725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Unix</a:t>
            </a:r>
            <a:r>
              <a:rPr lang="ru-RU" dirty="0"/>
              <a:t> 1969 года был однозадачной ОС, у которой даже имени не было - оно появилось годом позже. Отсюда кстати и пошло летоисчисление </a:t>
            </a:r>
            <a:r>
              <a:rPr lang="ru-RU" dirty="0" err="1"/>
              <a:t>Unix</a:t>
            </a:r>
            <a:r>
              <a:rPr lang="ru-RU" dirty="0"/>
              <a:t> - с 1 января 1970 года, которое так же известно как "начало времен". С ростом сложности ОС и количества пользователей стала очевидна необходимость в руководстве - так появился известный практически всем </a:t>
            </a:r>
            <a:r>
              <a:rPr lang="ru-RU" dirty="0" err="1"/>
              <a:t>man</a:t>
            </a:r>
            <a:r>
              <a:rPr lang="ru-RU" dirty="0"/>
              <a:t>, который является командой терминала, а его полное название - </a:t>
            </a:r>
            <a:r>
              <a:rPr lang="ru-RU" dirty="0" err="1"/>
              <a:t>Unix</a:t>
            </a:r>
            <a:r>
              <a:rPr lang="ru-RU" dirty="0"/>
              <a:t> </a:t>
            </a:r>
            <a:r>
              <a:rPr lang="ru-RU" dirty="0" err="1"/>
              <a:t>Programmers</a:t>
            </a:r>
            <a:r>
              <a:rPr lang="ru-RU" dirty="0"/>
              <a:t> </a:t>
            </a:r>
            <a:r>
              <a:rPr lang="ru-RU" dirty="0" err="1"/>
              <a:t>Manual</a:t>
            </a:r>
            <a:r>
              <a:rPr lang="ru-RU" dirty="0"/>
              <a:t>, который появился еще спустя год - в 1971. Что интересно, создатели </a:t>
            </a:r>
            <a:r>
              <a:rPr lang="ru-RU" dirty="0" err="1"/>
              <a:t>Unix</a:t>
            </a:r>
            <a:r>
              <a:rPr lang="ru-RU" dirty="0"/>
              <a:t> из </a:t>
            </a:r>
            <a:r>
              <a:rPr lang="ru-RU" dirty="0" err="1"/>
              <a:t>Bell</a:t>
            </a:r>
            <a:r>
              <a:rPr lang="ru-RU" dirty="0"/>
              <a:t> </a:t>
            </a:r>
            <a:r>
              <a:rPr lang="ru-RU" dirty="0" err="1"/>
              <a:t>Labs</a:t>
            </a:r>
            <a:r>
              <a:rPr lang="ru-RU" dirty="0"/>
              <a:t> не запаривались с выпусками версий ОС - разработка велась фактически непрерывно, а </a:t>
            </a:r>
            <a:r>
              <a:rPr lang="ru-RU" dirty="0" err="1"/>
              <a:t>патчи</a:t>
            </a:r>
            <a:r>
              <a:rPr lang="ru-RU" dirty="0"/>
              <a:t> рассылали заказчикам на магнитных лентах. То, что называют версиями </a:t>
            </a:r>
            <a:r>
              <a:rPr lang="ru-RU" dirty="0" err="1"/>
              <a:t>Unix</a:t>
            </a:r>
            <a:r>
              <a:rPr lang="ru-RU" dirty="0"/>
              <a:t>, на самом деле версии редакций руководства к нему.</a:t>
            </a:r>
          </a:p>
        </p:txBody>
      </p:sp>
      <p:sp>
        <p:nvSpPr>
          <p:cNvPr id="4" name="Slide Number Placeholder 3"/>
          <p:cNvSpPr>
            <a:spLocks noGrp="1"/>
          </p:cNvSpPr>
          <p:nvPr>
            <p:ph type="sldNum" sz="quarter" idx="5"/>
          </p:nvPr>
        </p:nvSpPr>
        <p:spPr/>
        <p:txBody>
          <a:bodyPr/>
          <a:lstStyle/>
          <a:p>
            <a:fld id="{074282D0-0807-4215-8321-6FDCF6BBAC2A}" type="slidenum">
              <a:rPr lang="ru-RU" smtClean="0"/>
              <a:t>15</a:t>
            </a:fld>
            <a:endParaRPr lang="ru-RU"/>
          </a:p>
        </p:txBody>
      </p:sp>
    </p:spTree>
    <p:extLst>
      <p:ext uri="{BB962C8B-B14F-4D97-AF65-F5344CB8AC3E}">
        <p14:creationId xmlns:p14="http://schemas.microsoft.com/office/powerpoint/2010/main" val="2885622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Язык С появился во второй версии </a:t>
            </a:r>
            <a:r>
              <a:rPr lang="ru-RU" b="0" i="0" dirty="0" err="1">
                <a:solidFill>
                  <a:srgbClr val="222222"/>
                </a:solidFill>
                <a:effectLst/>
                <a:latin typeface="Helvetica" panose="020B0604020202020204" pitchFamily="34" charset="0"/>
              </a:rPr>
              <a:t>Unix</a:t>
            </a:r>
            <a:r>
              <a:rPr lang="ru-RU" b="0" i="0" dirty="0">
                <a:solidFill>
                  <a:srgbClr val="222222"/>
                </a:solidFill>
                <a:effectLst/>
                <a:latin typeface="Helvetica" panose="020B0604020202020204" pitchFamily="34" charset="0"/>
              </a:rPr>
              <a:t>, и на него переписали четвертую версию в 1973 году. Она же была первой выпущена официально. </a:t>
            </a:r>
            <a:r>
              <a:rPr lang="ru-RU" b="0" i="0" dirty="0" err="1">
                <a:solidFill>
                  <a:srgbClr val="222222"/>
                </a:solidFill>
                <a:effectLst/>
                <a:latin typeface="Helvetica" panose="020B0604020202020204" pitchFamily="34" charset="0"/>
              </a:rPr>
              <a:t>Unix</a:t>
            </a:r>
            <a:r>
              <a:rPr lang="ru-RU" b="0" i="0" dirty="0">
                <a:solidFill>
                  <a:srgbClr val="222222"/>
                </a:solidFill>
                <a:effectLst/>
                <a:latin typeface="Helvetica" panose="020B0604020202020204" pitchFamily="34" charset="0"/>
              </a:rPr>
              <a:t> развивалась и распространялась достаточно стремительно. Уже в 1980-х годах вышла десятая версия, и тысячи людей использовали </a:t>
            </a:r>
            <a:r>
              <a:rPr lang="ru-RU" b="0" i="0" dirty="0" err="1">
                <a:solidFill>
                  <a:srgbClr val="222222"/>
                </a:solidFill>
                <a:effectLst/>
                <a:latin typeface="Helvetica" panose="020B0604020202020204" pitchFamily="34" charset="0"/>
              </a:rPr>
              <a:t>Unix</a:t>
            </a:r>
            <a:r>
              <a:rPr lang="ru-RU" b="0" i="0" dirty="0">
                <a:solidFill>
                  <a:srgbClr val="222222"/>
                </a:solidFill>
                <a:effectLst/>
                <a:latin typeface="Helvetica" panose="020B0604020202020204" pitchFamily="34" charset="0"/>
              </a:rPr>
              <a:t>. К тому моменту в ядре </a:t>
            </a:r>
            <a:r>
              <a:rPr lang="ru-RU" b="0" i="0" dirty="0" err="1">
                <a:solidFill>
                  <a:srgbClr val="222222"/>
                </a:solidFill>
                <a:effectLst/>
                <a:latin typeface="Helvetica" panose="020B0604020202020204" pitchFamily="34" charset="0"/>
              </a:rPr>
              <a:t>Unix</a:t>
            </a:r>
            <a:r>
              <a:rPr lang="ru-RU" b="0" i="0" dirty="0">
                <a:solidFill>
                  <a:srgbClr val="222222"/>
                </a:solidFill>
                <a:effectLst/>
                <a:latin typeface="Helvetica" panose="020B0604020202020204" pitchFamily="34" charset="0"/>
              </a:rPr>
              <a:t> было меньше 20 000 строк кода, все на С и немного на ассемблере. Для сравнения, в </a:t>
            </a:r>
            <a:r>
              <a:rPr lang="ru-RU" b="0" i="0" dirty="0" err="1">
                <a:solidFill>
                  <a:srgbClr val="222222"/>
                </a:solidFill>
                <a:effectLst/>
                <a:latin typeface="Helvetica" panose="020B0604020202020204" pitchFamily="34" charset="0"/>
              </a:rPr>
              <a:t>SQlite</a:t>
            </a:r>
            <a:r>
              <a:rPr lang="ru-RU" b="0" i="0" dirty="0">
                <a:solidFill>
                  <a:srgbClr val="222222"/>
                </a:solidFill>
                <a:effectLst/>
                <a:latin typeface="Helvetica" panose="020B0604020202020204" pitchFamily="34" charset="0"/>
              </a:rPr>
              <a:t> их больше 150 000. Сделать </a:t>
            </a:r>
            <a:r>
              <a:rPr lang="ru-RU" b="0" i="0" dirty="0" err="1">
                <a:solidFill>
                  <a:srgbClr val="222222"/>
                </a:solidFill>
                <a:effectLst/>
                <a:latin typeface="Helvetica" panose="020B0604020202020204" pitchFamily="34" charset="0"/>
              </a:rPr>
              <a:t>Unix</a:t>
            </a:r>
            <a:r>
              <a:rPr lang="ru-RU" b="0" i="0" dirty="0">
                <a:solidFill>
                  <a:srgbClr val="222222"/>
                </a:solidFill>
                <a:effectLst/>
                <a:latin typeface="Helvetica" panose="020B0604020202020204" pitchFamily="34" charset="0"/>
              </a:rPr>
              <a:t> коммерческим продуктом AT&amp;T не могла из-за указа антимонопольной политики США, и потому ОС распространялась с открытым кодом. Однако в 1982 году AT&amp;T была вынуждена расформировать </a:t>
            </a:r>
            <a:r>
              <a:rPr lang="ru-RU" b="0" i="0" dirty="0" err="1">
                <a:solidFill>
                  <a:srgbClr val="222222"/>
                </a:solidFill>
                <a:effectLst/>
                <a:latin typeface="Helvetica" panose="020B0604020202020204" pitchFamily="34" charset="0"/>
              </a:rPr>
              <a:t>Bell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System</a:t>
            </a:r>
            <a:r>
              <a:rPr lang="ru-RU" b="0" i="0" dirty="0">
                <a:solidFill>
                  <a:srgbClr val="222222"/>
                </a:solidFill>
                <a:effectLst/>
                <a:latin typeface="Helvetica" panose="020B0604020202020204" pitchFamily="34" charset="0"/>
              </a:rPr>
              <a:t>, в составе которой была </a:t>
            </a:r>
            <a:r>
              <a:rPr lang="ru-RU" b="0" i="0" dirty="0" err="1">
                <a:solidFill>
                  <a:srgbClr val="222222"/>
                </a:solidFill>
                <a:effectLst/>
                <a:latin typeface="Helvetica" panose="020B0604020202020204" pitchFamily="34" charset="0"/>
              </a:rPr>
              <a:t>Bell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Labs</a:t>
            </a:r>
            <a:r>
              <a:rPr lang="ru-RU" b="0" i="0" dirty="0">
                <a:solidFill>
                  <a:srgbClr val="222222"/>
                </a:solidFill>
                <a:effectLst/>
                <a:latin typeface="Helvetica" panose="020B0604020202020204" pitchFamily="34" charset="0"/>
              </a:rPr>
              <a:t>, из-за других монопольных нарушений. Это развязало AT&amp;T руки, которыми они уже спустя год выпустили проприетарную коммерческую ОС </a:t>
            </a:r>
            <a:r>
              <a:rPr lang="ru-RU" b="0" i="0" dirty="0" err="1">
                <a:solidFill>
                  <a:srgbClr val="222222"/>
                </a:solidFill>
                <a:effectLst/>
                <a:latin typeface="Helvetica" panose="020B0604020202020204" pitchFamily="34" charset="0"/>
              </a:rPr>
              <a:t>Unix</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System</a:t>
            </a:r>
            <a:r>
              <a:rPr lang="ru-RU" b="0" i="0" dirty="0">
                <a:solidFill>
                  <a:srgbClr val="222222"/>
                </a:solidFill>
                <a:effectLst/>
                <a:latin typeface="Helvetica" panose="020B0604020202020204" pitchFamily="34" charset="0"/>
              </a:rPr>
              <a:t> V, что едва не задавило оригинальную </a:t>
            </a:r>
            <a:r>
              <a:rPr lang="ru-RU" b="0" i="0" dirty="0" err="1">
                <a:solidFill>
                  <a:srgbClr val="222222"/>
                </a:solidFill>
                <a:effectLst/>
                <a:latin typeface="Helvetica" panose="020B0604020202020204" pitchFamily="34" charset="0"/>
              </a:rPr>
              <a:t>Unix</a:t>
            </a:r>
            <a:r>
              <a:rPr lang="ru-RU" b="0" i="0" dirty="0">
                <a:solidFill>
                  <a:srgbClr val="222222"/>
                </a:solidFill>
                <a:effectLst/>
                <a:latin typeface="Helvetica" panose="020B0604020202020204" pitchFamily="34" charset="0"/>
              </a:rPr>
              <a:t>. К слову, </a:t>
            </a:r>
            <a:r>
              <a:rPr lang="ru-RU" b="0" i="0" dirty="0" err="1">
                <a:solidFill>
                  <a:srgbClr val="222222"/>
                </a:solidFill>
                <a:effectLst/>
                <a:latin typeface="Helvetica" panose="020B0604020202020204" pitchFamily="34" charset="0"/>
              </a:rPr>
              <a:t>System</a:t>
            </a:r>
            <a:r>
              <a:rPr lang="ru-RU" b="0" i="0" dirty="0">
                <a:solidFill>
                  <a:srgbClr val="222222"/>
                </a:solidFill>
                <a:effectLst/>
                <a:latin typeface="Helvetica" panose="020B0604020202020204" pitchFamily="34" charset="0"/>
              </a:rPr>
              <a:t> V в некотором виде жива до сих пор. Например, </a:t>
            </a:r>
            <a:r>
              <a:rPr lang="ru-RU" b="0" i="0" dirty="0" err="1">
                <a:solidFill>
                  <a:srgbClr val="222222"/>
                </a:solidFill>
                <a:effectLst/>
                <a:latin typeface="Helvetica" panose="020B0604020202020204" pitchFamily="34" charset="0"/>
              </a:rPr>
              <a:t>Oracle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Solaris</a:t>
            </a:r>
            <a:r>
              <a:rPr lang="ru-RU" b="0" i="0" dirty="0">
                <a:solidFill>
                  <a:srgbClr val="222222"/>
                </a:solidFill>
                <a:effectLst/>
                <a:latin typeface="Helvetica" panose="020B0604020202020204" pitchFamily="34" charset="0"/>
              </a:rPr>
              <a:t> - это наследник </a:t>
            </a:r>
            <a:r>
              <a:rPr lang="ru-RU" b="0" i="0" dirty="0" err="1">
                <a:solidFill>
                  <a:srgbClr val="222222"/>
                </a:solidFill>
                <a:effectLst/>
                <a:latin typeface="Helvetica" panose="020B0604020202020204" pitchFamily="34" charset="0"/>
              </a:rPr>
              <a:t>System</a:t>
            </a:r>
            <a:r>
              <a:rPr lang="ru-RU" b="0" i="0" dirty="0">
                <a:solidFill>
                  <a:srgbClr val="222222"/>
                </a:solidFill>
                <a:effectLst/>
                <a:latin typeface="Helvetica" panose="020B0604020202020204" pitchFamily="34" charset="0"/>
              </a:rPr>
              <a:t> V. После такого использовать продукт AT&amp;T стало проблематично, особенно в университетах. Ведь цена на эту ОС в образовательных целях была от 800$. И потому вместо оригинальной </a:t>
            </a:r>
            <a:r>
              <a:rPr lang="ru-RU" b="0" i="0" dirty="0" err="1">
                <a:solidFill>
                  <a:srgbClr val="222222"/>
                </a:solidFill>
                <a:effectLst/>
                <a:latin typeface="Helvetica" panose="020B0604020202020204" pitchFamily="34" charset="0"/>
              </a:rPr>
              <a:t>Unix</a:t>
            </a:r>
            <a:r>
              <a:rPr lang="ru-RU" b="0" i="0" dirty="0">
                <a:solidFill>
                  <a:srgbClr val="222222"/>
                </a:solidFill>
                <a:effectLst/>
                <a:latin typeface="Helvetica" panose="020B0604020202020204" pitchFamily="34" charset="0"/>
              </a:rPr>
              <a:t> стали использовать BSD - </a:t>
            </a:r>
            <a:r>
              <a:rPr lang="ru-RU" b="0" i="0" dirty="0" err="1">
                <a:solidFill>
                  <a:srgbClr val="222222"/>
                </a:solidFill>
                <a:effectLst/>
                <a:latin typeface="Helvetica" panose="020B0604020202020204" pitchFamily="34" charset="0"/>
              </a:rPr>
              <a:t>Berkeley</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Software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Distribution</a:t>
            </a:r>
            <a:r>
              <a:rPr lang="ru-RU" b="0" i="0" dirty="0">
                <a:solidFill>
                  <a:srgbClr val="222222"/>
                </a:solidFill>
                <a:effectLst/>
                <a:latin typeface="Helvetica" panose="020B0604020202020204" pitchFamily="34" charset="0"/>
              </a:rPr>
              <a:t>. Это одно из ответвлений </a:t>
            </a:r>
            <a:r>
              <a:rPr lang="ru-RU" b="0" i="0" dirty="0" err="1">
                <a:solidFill>
                  <a:srgbClr val="222222"/>
                </a:solidFill>
                <a:effectLst/>
                <a:latin typeface="Helvetica" panose="020B0604020202020204" pitchFamily="34" charset="0"/>
              </a:rPr>
              <a:t>Unix</a:t>
            </a:r>
            <a:r>
              <a:rPr lang="ru-RU" b="0" i="0" dirty="0">
                <a:solidFill>
                  <a:srgbClr val="222222"/>
                </a:solidFill>
                <a:effectLst/>
                <a:latin typeface="Helvetica" panose="020B0604020202020204" pitchFamily="34" charset="0"/>
              </a:rPr>
              <a:t>, образовавшееся в 1977 году в университете Беркли в Калифорнии. Уже от BSD пошли </a:t>
            </a:r>
            <a:r>
              <a:rPr lang="ru-RU" b="0" i="0" dirty="0" err="1">
                <a:solidFill>
                  <a:srgbClr val="222222"/>
                </a:solidFill>
                <a:effectLst/>
                <a:latin typeface="Helvetica" panose="020B0604020202020204" pitchFamily="34" charset="0"/>
              </a:rPr>
              <a:t>Free</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Open</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NetBSD</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Darwin</a:t>
            </a:r>
            <a:r>
              <a:rPr lang="ru-RU" b="0" i="0" dirty="0">
                <a:solidFill>
                  <a:srgbClr val="222222"/>
                </a:solidFill>
                <a:effectLst/>
                <a:latin typeface="Helvetica" panose="020B0604020202020204" pitchFamily="34" charset="0"/>
              </a:rPr>
              <a:t>. А от </a:t>
            </a:r>
            <a:r>
              <a:rPr lang="ru-RU" b="0" i="0" dirty="0" err="1">
                <a:solidFill>
                  <a:srgbClr val="222222"/>
                </a:solidFill>
                <a:effectLst/>
                <a:latin typeface="Helvetica" panose="020B0604020202020204" pitchFamily="34" charset="0"/>
              </a:rPr>
              <a:t>Darwin</a:t>
            </a:r>
            <a:r>
              <a:rPr lang="ru-RU" b="0" i="0" dirty="0">
                <a:solidFill>
                  <a:srgbClr val="222222"/>
                </a:solidFill>
                <a:effectLst/>
                <a:latin typeface="Helvetica" panose="020B0604020202020204" pitchFamily="34" charset="0"/>
              </a:rPr>
              <a:t> уже появилась </a:t>
            </a:r>
            <a:r>
              <a:rPr lang="ru-RU" b="0" i="0" dirty="0" err="1">
                <a:solidFill>
                  <a:srgbClr val="222222"/>
                </a:solidFill>
                <a:effectLst/>
                <a:latin typeface="Helvetica" panose="020B0604020202020204" pitchFamily="34" charset="0"/>
              </a:rPr>
              <a:t>Mac</a:t>
            </a:r>
            <a:r>
              <a:rPr lang="ru-RU" b="0" i="0" dirty="0">
                <a:solidFill>
                  <a:srgbClr val="222222"/>
                </a:solidFill>
                <a:effectLst/>
                <a:latin typeface="Helvetica" panose="020B0604020202020204" pitchFamily="34" charset="0"/>
              </a:rPr>
              <a:t> OS, </a:t>
            </a:r>
            <a:r>
              <a:rPr lang="ru-RU" b="0" i="0" dirty="0" err="1">
                <a:solidFill>
                  <a:srgbClr val="222222"/>
                </a:solidFill>
                <a:effectLst/>
                <a:latin typeface="Helvetica" panose="020B0604020202020204" pitchFamily="34" charset="0"/>
              </a:rPr>
              <a:t>iOS</a:t>
            </a:r>
            <a:r>
              <a:rPr lang="ru-RU" b="0" i="0" dirty="0">
                <a:solidFill>
                  <a:srgbClr val="222222"/>
                </a:solidFill>
                <a:effectLst/>
                <a:latin typeface="Helvetica" panose="020B0604020202020204" pitchFamily="34" charset="0"/>
              </a:rPr>
              <a:t>. Но BSD знаменательна не только как предок других ОС. Она была первой, где появилась поддержка сетевых протоколов. Написанный тогда код распространился в прочие ОС, даже в </a:t>
            </a:r>
            <a:r>
              <a:rPr lang="ru-RU" b="0" i="0" dirty="0" err="1">
                <a:solidFill>
                  <a:srgbClr val="222222"/>
                </a:solidFill>
                <a:effectLst/>
                <a:latin typeface="Helvetica" panose="020B0604020202020204" pitchFamily="34" charset="0"/>
              </a:rPr>
              <a:t>Windows</a:t>
            </a:r>
            <a:r>
              <a:rPr lang="ru-RU" b="0" i="0" dirty="0">
                <a:solidFill>
                  <a:srgbClr val="222222"/>
                </a:solidFill>
                <a:effectLst/>
                <a:latin typeface="Helvetica" panose="020B0604020202020204" pitchFamily="34" charset="0"/>
              </a:rPr>
              <a:t>. API, разработанное тогда для сокетов, получило название сокеты Беркли и стало стандартом. К концу 1980-х </a:t>
            </a:r>
            <a:r>
              <a:rPr lang="ru-RU" b="0" i="0" dirty="0" err="1">
                <a:solidFill>
                  <a:srgbClr val="222222"/>
                </a:solidFill>
                <a:effectLst/>
                <a:latin typeface="Helvetica" panose="020B0604020202020204" pitchFamily="34" charset="0"/>
              </a:rPr>
              <a:t>Unix</a:t>
            </a:r>
            <a:r>
              <a:rPr lang="ru-RU" b="0" i="0" dirty="0">
                <a:solidFill>
                  <a:srgbClr val="222222"/>
                </a:solidFill>
                <a:effectLst/>
                <a:latin typeface="Helvetica" panose="020B0604020202020204" pitchFamily="34" charset="0"/>
              </a:rPr>
              <a:t> подобным ОС удалось избавиться от ярлыка </a:t>
            </a:r>
            <a:r>
              <a:rPr lang="ru-RU" b="0" i="0" dirty="0" err="1">
                <a:solidFill>
                  <a:srgbClr val="222222"/>
                </a:solidFill>
                <a:effectLst/>
                <a:latin typeface="Helvetica" panose="020B0604020202020204" pitchFamily="34" charset="0"/>
              </a:rPr>
              <a:t>гиковых</a:t>
            </a:r>
            <a:r>
              <a:rPr lang="ru-RU" b="0" i="0" dirty="0">
                <a:solidFill>
                  <a:srgbClr val="222222"/>
                </a:solidFill>
                <a:effectLst/>
                <a:latin typeface="Helvetica" panose="020B0604020202020204" pitchFamily="34" charset="0"/>
              </a:rPr>
              <a:t> и университетских ОС и проникнуть в бизнес, в государственные структуры.</a:t>
            </a:r>
            <a:endParaRPr lang="ru-RU" dirty="0"/>
          </a:p>
        </p:txBody>
      </p:sp>
      <p:sp>
        <p:nvSpPr>
          <p:cNvPr id="4" name="Slide Number Placeholder 3"/>
          <p:cNvSpPr>
            <a:spLocks noGrp="1"/>
          </p:cNvSpPr>
          <p:nvPr>
            <p:ph type="sldNum" sz="quarter" idx="5"/>
          </p:nvPr>
        </p:nvSpPr>
        <p:spPr/>
        <p:txBody>
          <a:bodyPr/>
          <a:lstStyle/>
          <a:p>
            <a:fld id="{074282D0-0807-4215-8321-6FDCF6BBAC2A}" type="slidenum">
              <a:rPr lang="ru-RU" smtClean="0"/>
              <a:t>16</a:t>
            </a:fld>
            <a:endParaRPr lang="ru-RU"/>
          </a:p>
        </p:txBody>
      </p:sp>
    </p:spTree>
    <p:extLst>
      <p:ext uri="{BB962C8B-B14F-4D97-AF65-F5344CB8AC3E}">
        <p14:creationId xmlns:p14="http://schemas.microsoft.com/office/powerpoint/2010/main" val="3009594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Не сложно догадаться, что наследников </a:t>
            </a:r>
            <a:r>
              <a:rPr lang="ru-RU" dirty="0" err="1"/>
              <a:t>Unix</a:t>
            </a:r>
            <a:r>
              <a:rPr lang="ru-RU" dirty="0"/>
              <a:t> развелось дикое множество. Каждый мог самостоятельно что-то доделать и выпустить свою ОС. В какой-то момент стало очевидно, что требуется стандартизация.</a:t>
            </a:r>
          </a:p>
        </p:txBody>
      </p:sp>
      <p:sp>
        <p:nvSpPr>
          <p:cNvPr id="4" name="Slide Number Placeholder 3"/>
          <p:cNvSpPr>
            <a:spLocks noGrp="1"/>
          </p:cNvSpPr>
          <p:nvPr>
            <p:ph type="sldNum" sz="quarter" idx="5"/>
          </p:nvPr>
        </p:nvSpPr>
        <p:spPr/>
        <p:txBody>
          <a:bodyPr/>
          <a:lstStyle/>
          <a:p>
            <a:fld id="{074282D0-0807-4215-8321-6FDCF6BBAC2A}" type="slidenum">
              <a:rPr lang="ru-RU" smtClean="0"/>
              <a:t>17</a:t>
            </a:fld>
            <a:endParaRPr lang="ru-RU"/>
          </a:p>
        </p:txBody>
      </p:sp>
    </p:spTree>
    <p:extLst>
      <p:ext uri="{BB962C8B-B14F-4D97-AF65-F5344CB8AC3E}">
        <p14:creationId xmlns:p14="http://schemas.microsoft.com/office/powerpoint/2010/main" val="310148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 AT&amp;T стала проталкивать свой стандарт </a:t>
            </a:r>
            <a:r>
              <a:rPr lang="ru-RU" dirty="0" err="1"/>
              <a:t>System</a:t>
            </a:r>
            <a:r>
              <a:rPr lang="ru-RU" dirty="0"/>
              <a:t> V </a:t>
            </a:r>
            <a:r>
              <a:rPr lang="ru-RU" dirty="0" err="1"/>
              <a:t>Interface</a:t>
            </a:r>
            <a:r>
              <a:rPr lang="ru-RU" dirty="0"/>
              <a:t> </a:t>
            </a:r>
            <a:r>
              <a:rPr lang="ru-RU" dirty="0" err="1"/>
              <a:t>Definition</a:t>
            </a:r>
            <a:r>
              <a:rPr lang="ru-RU" dirty="0"/>
              <a:t>, что в итоге получилось. В то же время появился стандарт POSIX. Вообще в это время, 80-90 годы, появилось, объединилось, распалось дикое множество групп и компаний, клепающих стандарты, компании судились за то, у кого какой кусок </a:t>
            </a:r>
            <a:r>
              <a:rPr lang="ru-RU" dirty="0" err="1"/>
              <a:t>Unix</a:t>
            </a:r>
            <a:r>
              <a:rPr lang="ru-RU" dirty="0"/>
              <a:t> более оригинальный. Особенно алчно вела себя AT&amp;T. Скоро после релиза </a:t>
            </a:r>
            <a:r>
              <a:rPr lang="ru-RU" dirty="0" err="1"/>
              <a:t>System</a:t>
            </a:r>
            <a:r>
              <a:rPr lang="ru-RU" dirty="0"/>
              <a:t> V AT&amp;T продала свои права на эту ОС другой компании. </a:t>
            </a:r>
            <a:r>
              <a:rPr lang="ru-RU" dirty="0" err="1"/>
              <a:t>Деннис</a:t>
            </a:r>
            <a:r>
              <a:rPr lang="ru-RU" dirty="0"/>
              <a:t> </a:t>
            </a:r>
            <a:r>
              <a:rPr lang="ru-RU" dirty="0" err="1"/>
              <a:t>Ритчи</a:t>
            </a:r>
            <a:r>
              <a:rPr lang="ru-RU" dirty="0"/>
              <a:t> тогда сравнил эту сделку с библейской историей про Исава - согласно легенде, он продал право первородства своему брату близнецу за чечевичную похлебку.</a:t>
            </a:r>
          </a:p>
        </p:txBody>
      </p:sp>
      <p:sp>
        <p:nvSpPr>
          <p:cNvPr id="4" name="Slide Number Placeholder 3"/>
          <p:cNvSpPr>
            <a:spLocks noGrp="1"/>
          </p:cNvSpPr>
          <p:nvPr>
            <p:ph type="sldNum" sz="quarter" idx="5"/>
          </p:nvPr>
        </p:nvSpPr>
        <p:spPr/>
        <p:txBody>
          <a:bodyPr/>
          <a:lstStyle/>
          <a:p>
            <a:fld id="{074282D0-0807-4215-8321-6FDCF6BBAC2A}" type="slidenum">
              <a:rPr lang="ru-RU" smtClean="0"/>
              <a:t>18</a:t>
            </a:fld>
            <a:endParaRPr lang="ru-RU"/>
          </a:p>
        </p:txBody>
      </p:sp>
    </p:spTree>
    <p:extLst>
      <p:ext uri="{BB962C8B-B14F-4D97-AF65-F5344CB8AC3E}">
        <p14:creationId xmlns:p14="http://schemas.microsoft.com/office/powerpoint/2010/main" val="3051958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то же время </a:t>
            </a:r>
            <a:r>
              <a:rPr lang="ru-RU" dirty="0" err="1"/>
              <a:t>Линус</a:t>
            </a:r>
            <a:r>
              <a:rPr lang="ru-RU" dirty="0"/>
              <a:t> </a:t>
            </a:r>
            <a:r>
              <a:rPr lang="ru-RU" dirty="0" err="1"/>
              <a:t>Торвальдс</a:t>
            </a:r>
            <a:r>
              <a:rPr lang="ru-RU" dirty="0"/>
              <a:t> написал свою версию </a:t>
            </a:r>
            <a:r>
              <a:rPr lang="ru-RU" dirty="0" err="1"/>
              <a:t>версию</a:t>
            </a:r>
            <a:r>
              <a:rPr lang="ru-RU" dirty="0"/>
              <a:t> </a:t>
            </a:r>
            <a:r>
              <a:rPr lang="ru-RU" dirty="0" err="1"/>
              <a:t>Unix</a:t>
            </a:r>
            <a:r>
              <a:rPr lang="ru-RU" dirty="0"/>
              <a:t> почти с нуля в 1991 году, назвав ее </a:t>
            </a:r>
            <a:r>
              <a:rPr lang="ru-RU" dirty="0" err="1"/>
              <a:t>Linux</a:t>
            </a:r>
            <a:r>
              <a:rPr lang="ru-RU" dirty="0"/>
              <a:t>.</a:t>
            </a:r>
          </a:p>
          <a:p>
            <a:endParaRPr lang="ru-RU" dirty="0"/>
          </a:p>
          <a:p>
            <a:r>
              <a:rPr lang="ru-RU" dirty="0"/>
              <a:t>Занимательная часть истории </a:t>
            </a:r>
            <a:r>
              <a:rPr lang="ru-RU" dirty="0" err="1"/>
              <a:t>Unix</a:t>
            </a:r>
            <a:r>
              <a:rPr lang="ru-RU" dirty="0"/>
              <a:t> на этом заканчивается. В 2000-х годах произошло еще несколько судебных разбирательств от владельцев прав на </a:t>
            </a:r>
            <a:r>
              <a:rPr lang="ru-RU" dirty="0" err="1"/>
              <a:t>Unix</a:t>
            </a:r>
            <a:r>
              <a:rPr lang="ru-RU" dirty="0"/>
              <a:t> с компаниями, разрабатывающими </a:t>
            </a:r>
            <a:r>
              <a:rPr lang="ru-RU" dirty="0" err="1"/>
              <a:t>Linux</a:t>
            </a:r>
            <a:r>
              <a:rPr lang="ru-RU" dirty="0"/>
              <a:t> системы, которые ни к чему не привели.</a:t>
            </a:r>
          </a:p>
        </p:txBody>
      </p:sp>
      <p:sp>
        <p:nvSpPr>
          <p:cNvPr id="4" name="Slide Number Placeholder 3"/>
          <p:cNvSpPr>
            <a:spLocks noGrp="1"/>
          </p:cNvSpPr>
          <p:nvPr>
            <p:ph type="sldNum" sz="quarter" idx="5"/>
          </p:nvPr>
        </p:nvSpPr>
        <p:spPr/>
        <p:txBody>
          <a:bodyPr/>
          <a:lstStyle/>
          <a:p>
            <a:fld id="{074282D0-0807-4215-8321-6FDCF6BBAC2A}" type="slidenum">
              <a:rPr lang="ru-RU" smtClean="0"/>
              <a:t>19</a:t>
            </a:fld>
            <a:endParaRPr lang="ru-RU"/>
          </a:p>
        </p:txBody>
      </p:sp>
    </p:spTree>
    <p:extLst>
      <p:ext uri="{BB962C8B-B14F-4D97-AF65-F5344CB8AC3E}">
        <p14:creationId xmlns:p14="http://schemas.microsoft.com/office/powerpoint/2010/main" val="4239370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 2018 году ядро </a:t>
            </a:r>
            <a:r>
              <a:rPr lang="ru-RU" dirty="0" err="1"/>
              <a:t>Linux</a:t>
            </a:r>
            <a:r>
              <a:rPr lang="ru-RU" dirty="0"/>
              <a:t> состоит из более чем 23 миллионов строк. То есть оригинальный </a:t>
            </a:r>
            <a:r>
              <a:rPr lang="ru-RU" dirty="0" err="1"/>
              <a:t>Unix</a:t>
            </a:r>
            <a:r>
              <a:rPr lang="ru-RU" dirty="0"/>
              <a:t> вырос в более чем миллион раз за почти 50 лет развития. </a:t>
            </a:r>
            <a:r>
              <a:rPr lang="ru-RU" dirty="0" err="1"/>
              <a:t>Linux</a:t>
            </a:r>
            <a:r>
              <a:rPr lang="ru-RU" dirty="0"/>
              <a:t> не был написан </a:t>
            </a:r>
            <a:r>
              <a:rPr lang="ru-RU" dirty="0" err="1"/>
              <a:t>Линусом</a:t>
            </a:r>
            <a:r>
              <a:rPr lang="ru-RU" dirty="0"/>
              <a:t> совсем с нуля. За основу была взята </a:t>
            </a:r>
            <a:r>
              <a:rPr lang="ru-RU" dirty="0" err="1"/>
              <a:t>Unix</a:t>
            </a:r>
            <a:r>
              <a:rPr lang="ru-RU" dirty="0"/>
              <a:t>-подобная ОС MINIX, написанная Эндрю </a:t>
            </a:r>
            <a:r>
              <a:rPr lang="ru-RU" dirty="0" err="1"/>
              <a:t>Танненбаумом</a:t>
            </a:r>
            <a:r>
              <a:rPr lang="ru-RU" dirty="0"/>
              <a:t> как рабочая иллюстрация к его книге "</a:t>
            </a:r>
            <a:r>
              <a:rPr lang="ru-RU" dirty="0" err="1"/>
              <a:t>Operating</a:t>
            </a:r>
            <a:r>
              <a:rPr lang="ru-RU" dirty="0"/>
              <a:t> </a:t>
            </a:r>
            <a:r>
              <a:rPr lang="ru-RU" dirty="0" err="1"/>
              <a:t>Systems</a:t>
            </a:r>
            <a:r>
              <a:rPr lang="ru-RU" dirty="0"/>
              <a:t>: </a:t>
            </a:r>
            <a:r>
              <a:rPr lang="ru-RU" dirty="0" err="1"/>
              <a:t>Design</a:t>
            </a:r>
            <a:r>
              <a:rPr lang="ru-RU" dirty="0"/>
              <a:t> </a:t>
            </a:r>
            <a:r>
              <a:rPr lang="ru-RU" dirty="0" err="1"/>
              <a:t>and</a:t>
            </a:r>
            <a:r>
              <a:rPr lang="ru-RU" dirty="0"/>
              <a:t> </a:t>
            </a:r>
            <a:r>
              <a:rPr lang="ru-RU" dirty="0" err="1"/>
              <a:t>Implementation</a:t>
            </a:r>
            <a:r>
              <a:rPr lang="ru-RU" dirty="0"/>
              <a:t>", предназначенная для академических целей, и на ней же велась разработка. Как говорил потом сам </a:t>
            </a:r>
            <a:r>
              <a:rPr lang="ru-RU" dirty="0" err="1"/>
              <a:t>Линус</a:t>
            </a:r>
            <a:r>
              <a:rPr lang="ru-RU" dirty="0"/>
              <a:t>, он просто хотел использовать на полную возможности своего нового ПК, но как-то так получилось, что в итоге он написал ядро ОС.</a:t>
            </a:r>
          </a:p>
          <a:p>
            <a:endParaRPr lang="ru-RU" dirty="0"/>
          </a:p>
          <a:p>
            <a:r>
              <a:rPr lang="ru-RU" dirty="0"/>
              <a:t>Название ОС действительно объединяет </a:t>
            </a:r>
            <a:r>
              <a:rPr lang="ru-RU" dirty="0" err="1"/>
              <a:t>Unix</a:t>
            </a:r>
            <a:r>
              <a:rPr lang="ru-RU" dirty="0"/>
              <a:t> и </a:t>
            </a:r>
            <a:r>
              <a:rPr lang="ru-RU" dirty="0" err="1"/>
              <a:t>Linus</a:t>
            </a:r>
            <a:r>
              <a:rPr lang="ru-RU" dirty="0"/>
              <a:t>, но так было не всегда. Когда </a:t>
            </a:r>
            <a:r>
              <a:rPr lang="ru-RU" dirty="0" err="1"/>
              <a:t>Linux</a:t>
            </a:r>
            <a:r>
              <a:rPr lang="ru-RU" dirty="0"/>
              <a:t> еще не был выпущен, </a:t>
            </a:r>
            <a:r>
              <a:rPr lang="ru-RU" dirty="0" err="1"/>
              <a:t>Линус</a:t>
            </a:r>
            <a:r>
              <a:rPr lang="ru-RU" dirty="0"/>
              <a:t> хотел назвать результат </a:t>
            </a:r>
            <a:r>
              <a:rPr lang="ru-RU" dirty="0" err="1"/>
              <a:t>Freax</a:t>
            </a:r>
            <a:r>
              <a:rPr lang="ru-RU" dirty="0"/>
              <a:t> - от слов </a:t>
            </a:r>
            <a:r>
              <a:rPr lang="ru-RU" dirty="0" err="1"/>
              <a:t>free</a:t>
            </a:r>
            <a:r>
              <a:rPr lang="ru-RU" dirty="0"/>
              <a:t>, </a:t>
            </a:r>
            <a:r>
              <a:rPr lang="ru-RU" dirty="0" err="1"/>
              <a:t>freak</a:t>
            </a:r>
            <a:r>
              <a:rPr lang="ru-RU" dirty="0"/>
              <a:t> и "x" от </a:t>
            </a:r>
            <a:r>
              <a:rPr lang="ru-RU" dirty="0" err="1"/>
              <a:t>Unix</a:t>
            </a:r>
            <a:r>
              <a:rPr lang="ru-RU" dirty="0"/>
              <a:t>. И он даже хранил исходники в папке с таким именем. Но когда он загрузил их на FTP сервер, админу имя не понравилось, и он сам назвал его </a:t>
            </a:r>
            <a:r>
              <a:rPr lang="ru-RU" dirty="0" err="1"/>
              <a:t>Linux</a:t>
            </a:r>
            <a:r>
              <a:rPr lang="ru-RU" dirty="0"/>
              <a:t>, не спросив </a:t>
            </a:r>
            <a:r>
              <a:rPr lang="ru-RU" dirty="0" err="1"/>
              <a:t>Торвальдса</a:t>
            </a:r>
            <a:r>
              <a:rPr lang="ru-RU" dirty="0"/>
              <a:t>, который потом и не особо протестовал. Но </a:t>
            </a:r>
            <a:r>
              <a:rPr lang="ru-RU" dirty="0" err="1"/>
              <a:t>Линус</a:t>
            </a:r>
            <a:r>
              <a:rPr lang="ru-RU" dirty="0"/>
              <a:t> хотел, чтобы название произносили правильно и включил аудиозапись произношения слова "</a:t>
            </a:r>
            <a:r>
              <a:rPr lang="ru-RU" dirty="0" err="1"/>
              <a:t>Линукс</a:t>
            </a:r>
            <a:r>
              <a:rPr lang="ru-RU" dirty="0"/>
              <a:t>" в ядро.</a:t>
            </a:r>
          </a:p>
        </p:txBody>
      </p:sp>
      <p:sp>
        <p:nvSpPr>
          <p:cNvPr id="4" name="Slide Number Placeholder 3"/>
          <p:cNvSpPr>
            <a:spLocks noGrp="1"/>
          </p:cNvSpPr>
          <p:nvPr>
            <p:ph type="sldNum" sz="quarter" idx="5"/>
          </p:nvPr>
        </p:nvSpPr>
        <p:spPr/>
        <p:txBody>
          <a:bodyPr/>
          <a:lstStyle/>
          <a:p>
            <a:fld id="{074282D0-0807-4215-8321-6FDCF6BBAC2A}" type="slidenum">
              <a:rPr lang="ru-RU" smtClean="0"/>
              <a:t>20</a:t>
            </a:fld>
            <a:endParaRPr lang="ru-RU"/>
          </a:p>
        </p:txBody>
      </p:sp>
    </p:spTree>
    <p:extLst>
      <p:ext uri="{BB962C8B-B14F-4D97-AF65-F5344CB8AC3E}">
        <p14:creationId xmlns:p14="http://schemas.microsoft.com/office/powerpoint/2010/main" val="2784951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Кроме того, </a:t>
            </a:r>
            <a:r>
              <a:rPr lang="ru-RU" dirty="0" err="1"/>
              <a:t>Линус</a:t>
            </a:r>
            <a:r>
              <a:rPr lang="ru-RU" dirty="0"/>
              <a:t> хотел, чтобы его творение было бесплатным и даже придумал свое лицензионное соглашение для этого, написав его на финском. Однако, как он сам говорил, ОС, состоящая только из ядра, это ничто. Когда говорят просто </a:t>
            </a:r>
            <a:r>
              <a:rPr lang="ru-RU" dirty="0" err="1"/>
              <a:t>Linux</a:t>
            </a:r>
            <a:r>
              <a:rPr lang="ru-RU" dirty="0"/>
              <a:t> - это не ОС, это именно ядро. Чтобы пользоваться им, нужно окружение - компиляторы, текстовые редакторы, консоль, библиотеки и прочее. И так получилось, что на тот момент уже существовал проект, преследующий похожие цели свободы от проприетарного кода, реализующий эти вещи - GNU </a:t>
            </a:r>
            <a:r>
              <a:rPr lang="ru-RU" dirty="0" err="1"/>
              <a:t>Project</a:t>
            </a:r>
            <a:r>
              <a:rPr lang="ru-RU" dirty="0"/>
              <a:t>, тоже имеющий свое лицензионное соглашение - GNU </a:t>
            </a:r>
            <a:r>
              <a:rPr lang="ru-RU" dirty="0" err="1"/>
              <a:t>Public</a:t>
            </a:r>
            <a:r>
              <a:rPr lang="ru-RU" dirty="0"/>
              <a:t> </a:t>
            </a:r>
            <a:r>
              <a:rPr lang="ru-RU" dirty="0" err="1"/>
              <a:t>License</a:t>
            </a:r>
            <a:r>
              <a:rPr lang="ru-RU" dirty="0"/>
              <a:t>. С тех пор ядро </a:t>
            </a:r>
            <a:r>
              <a:rPr lang="ru-RU" dirty="0" err="1"/>
              <a:t>Linux</a:t>
            </a:r>
            <a:r>
              <a:rPr lang="ru-RU" dirty="0"/>
              <a:t> находится под этой лицензией</a:t>
            </a:r>
          </a:p>
        </p:txBody>
      </p:sp>
      <p:sp>
        <p:nvSpPr>
          <p:cNvPr id="4" name="Slide Number Placeholder 3"/>
          <p:cNvSpPr>
            <a:spLocks noGrp="1"/>
          </p:cNvSpPr>
          <p:nvPr>
            <p:ph type="sldNum" sz="quarter" idx="5"/>
          </p:nvPr>
        </p:nvSpPr>
        <p:spPr/>
        <p:txBody>
          <a:bodyPr/>
          <a:lstStyle/>
          <a:p>
            <a:fld id="{074282D0-0807-4215-8321-6FDCF6BBAC2A}" type="slidenum">
              <a:rPr lang="ru-RU" smtClean="0"/>
              <a:t>21</a:t>
            </a:fld>
            <a:endParaRPr lang="ru-RU"/>
          </a:p>
        </p:txBody>
      </p:sp>
    </p:spTree>
    <p:extLst>
      <p:ext uri="{BB962C8B-B14F-4D97-AF65-F5344CB8AC3E}">
        <p14:creationId xmlns:p14="http://schemas.microsoft.com/office/powerpoint/2010/main" val="1187806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Остановимся чуть подробнее на GNU. Эта аббревиатура не расшифровывается никак - это рекурсивный акроним означающий "GNU </a:t>
            </a:r>
            <a:r>
              <a:rPr lang="ru-RU" dirty="0" err="1"/>
              <a:t>is</a:t>
            </a:r>
            <a:r>
              <a:rPr lang="ru-RU" dirty="0"/>
              <a:t> </a:t>
            </a:r>
            <a:r>
              <a:rPr lang="ru-RU" dirty="0" err="1"/>
              <a:t>Not</a:t>
            </a:r>
            <a:r>
              <a:rPr lang="ru-RU" dirty="0"/>
              <a:t> </a:t>
            </a:r>
            <a:r>
              <a:rPr lang="ru-RU" dirty="0" err="1"/>
              <a:t>Unix</a:t>
            </a:r>
            <a:r>
              <a:rPr lang="ru-RU" dirty="0"/>
              <a:t>". GNU - это проект, созданный в 1983 году Ричардом </a:t>
            </a:r>
            <a:r>
              <a:rPr lang="ru-RU" dirty="0" err="1"/>
              <a:t>Сталлманом</a:t>
            </a:r>
            <a:r>
              <a:rPr lang="ru-RU" dirty="0"/>
              <a:t> из MIT. Он был и до сих пор остается помешан на свободе от корпораций, на бесплатном и открытом ПО. GNU включает в себя компилятор </a:t>
            </a:r>
            <a:r>
              <a:rPr lang="ru-RU" dirty="0" err="1"/>
              <a:t>gcc</a:t>
            </a:r>
            <a:r>
              <a:rPr lang="ru-RU" dirty="0"/>
              <a:t>, текстовый редактор </a:t>
            </a:r>
            <a:r>
              <a:rPr lang="ru-RU" dirty="0" err="1"/>
              <a:t>emacs</a:t>
            </a:r>
            <a:r>
              <a:rPr lang="ru-RU" dirty="0"/>
              <a:t>, множество утилит вроде </a:t>
            </a:r>
            <a:r>
              <a:rPr lang="ru-RU" dirty="0" err="1"/>
              <a:t>ls</a:t>
            </a:r>
            <a:r>
              <a:rPr lang="ru-RU" dirty="0"/>
              <a:t>, </a:t>
            </a:r>
            <a:r>
              <a:rPr lang="ru-RU" dirty="0" err="1"/>
              <a:t>grep</a:t>
            </a:r>
            <a:r>
              <a:rPr lang="ru-RU" dirty="0"/>
              <a:t>, </a:t>
            </a:r>
            <a:r>
              <a:rPr lang="ru-RU" dirty="0" err="1"/>
              <a:t>make</a:t>
            </a:r>
            <a:r>
              <a:rPr lang="ru-RU" dirty="0"/>
              <a:t>, </a:t>
            </a:r>
            <a:r>
              <a:rPr lang="ru-RU" dirty="0" err="1"/>
              <a:t>ld</a:t>
            </a:r>
            <a:r>
              <a:rPr lang="ru-RU" dirty="0"/>
              <a:t> и прочие. Кроме того, чтобы совсем поселиться в свободном ПО, нужно было создать ядро ОС, на которой можно было бы развивать GNU будучи свободным от гнета корпораций. Так появилась GNU </a:t>
            </a:r>
            <a:r>
              <a:rPr lang="ru-RU" dirty="0" err="1"/>
              <a:t>Hurd</a:t>
            </a:r>
            <a:r>
              <a:rPr lang="ru-RU" dirty="0"/>
              <a:t> в 1990 году, которое живо до сих пор, хотя его популярность далека от ядра </a:t>
            </a:r>
            <a:r>
              <a:rPr lang="ru-RU" dirty="0" err="1"/>
              <a:t>Linux</a:t>
            </a:r>
            <a:r>
              <a:rPr lang="ru-RU" dirty="0"/>
              <a:t>, появившегося вскоре после </a:t>
            </a:r>
            <a:r>
              <a:rPr lang="ru-RU" dirty="0" err="1"/>
              <a:t>Hurd</a:t>
            </a:r>
            <a:r>
              <a:rPr lang="ru-RU" dirty="0"/>
              <a:t> и тоже под лицензией GPL. Думаю, </a:t>
            </a:r>
            <a:r>
              <a:rPr lang="ru-RU" dirty="0" err="1"/>
              <a:t>Hurd</a:t>
            </a:r>
            <a:r>
              <a:rPr lang="ru-RU" dirty="0"/>
              <a:t> вообще бы так и не появилась, если бы </a:t>
            </a:r>
            <a:r>
              <a:rPr lang="ru-RU" dirty="0" err="1"/>
              <a:t>Linux</a:t>
            </a:r>
            <a:r>
              <a:rPr lang="ru-RU" dirty="0"/>
              <a:t> стал бы достоянием общественности годом раньше.</a:t>
            </a:r>
          </a:p>
        </p:txBody>
      </p:sp>
      <p:sp>
        <p:nvSpPr>
          <p:cNvPr id="4" name="Slide Number Placeholder 3"/>
          <p:cNvSpPr>
            <a:spLocks noGrp="1"/>
          </p:cNvSpPr>
          <p:nvPr>
            <p:ph type="sldNum" sz="quarter" idx="5"/>
          </p:nvPr>
        </p:nvSpPr>
        <p:spPr/>
        <p:txBody>
          <a:bodyPr/>
          <a:lstStyle/>
          <a:p>
            <a:fld id="{074282D0-0807-4215-8321-6FDCF6BBAC2A}" type="slidenum">
              <a:rPr lang="ru-RU" smtClean="0"/>
              <a:t>22</a:t>
            </a:fld>
            <a:endParaRPr lang="ru-RU"/>
          </a:p>
        </p:txBody>
      </p:sp>
    </p:spTree>
    <p:extLst>
      <p:ext uri="{BB962C8B-B14F-4D97-AF65-F5344CB8AC3E}">
        <p14:creationId xmlns:p14="http://schemas.microsoft.com/office/powerpoint/2010/main" val="3179474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Курс читается главным образом по двум книгам - </a:t>
            </a:r>
            <a:r>
              <a:rPr lang="ru-RU" b="0" i="0" dirty="0" err="1">
                <a:solidFill>
                  <a:srgbClr val="222222"/>
                </a:solidFill>
                <a:effectLst/>
                <a:latin typeface="Helvetica" panose="020B0604020202020204" pitchFamily="34" charset="0"/>
              </a:rPr>
              <a:t>Linux</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Kernel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Development</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Advanced</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Programming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the</a:t>
            </a:r>
            <a:r>
              <a:rPr lang="ru-RU" b="0" i="0" dirty="0">
                <a:solidFill>
                  <a:srgbClr val="222222"/>
                </a:solidFill>
                <a:effectLst/>
                <a:latin typeface="Helvetica" panose="020B0604020202020204" pitchFamily="34" charset="0"/>
              </a:rPr>
              <a:t> UNIX </a:t>
            </a:r>
            <a:r>
              <a:rPr lang="ru-RU" b="0" i="0" dirty="0" err="1">
                <a:solidFill>
                  <a:srgbClr val="222222"/>
                </a:solidFill>
                <a:effectLst/>
                <a:latin typeface="Helvetica" panose="020B0604020202020204" pitchFamily="34" charset="0"/>
              </a:rPr>
              <a:t>Environment</a:t>
            </a:r>
            <a:r>
              <a:rPr lang="ru-RU" b="0" i="0" dirty="0">
                <a:solidFill>
                  <a:srgbClr val="222222"/>
                </a:solidFill>
                <a:effectLst/>
                <a:latin typeface="Helvetica" panose="020B0604020202020204" pitchFamily="34" charset="0"/>
              </a:rPr>
              <a:t>.</a:t>
            </a:r>
          </a:p>
          <a:p>
            <a:r>
              <a:rPr lang="ru-RU" b="0" i="0" dirty="0">
                <a:solidFill>
                  <a:srgbClr val="222222"/>
                </a:solidFill>
                <a:effectLst/>
                <a:latin typeface="Helvetica" panose="020B0604020202020204" pitchFamily="34" charset="0"/>
              </a:rPr>
              <a:t>Еще можно прочитать </a:t>
            </a:r>
            <a:r>
              <a:rPr lang="ru-RU" b="0" i="0" dirty="0" err="1">
                <a:solidFill>
                  <a:srgbClr val="222222"/>
                </a:solidFill>
                <a:effectLst/>
                <a:latin typeface="Helvetica" panose="020B0604020202020204" pitchFamily="34" charset="0"/>
              </a:rPr>
              <a:t>Modern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Operating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Systems</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Танненбаума</a:t>
            </a:r>
            <a:r>
              <a:rPr lang="ru-RU" b="0" i="0" dirty="0">
                <a:solidFill>
                  <a:srgbClr val="222222"/>
                </a:solidFill>
                <a:effectLst/>
                <a:latin typeface="Helvetica" panose="020B0604020202020204" pitchFamily="34" charset="0"/>
              </a:rPr>
              <a:t>. Лекции выкладываются онлайн в исходном. После каждой лекции вам будет приходить </a:t>
            </a:r>
            <a:r>
              <a:rPr lang="ru-RU" b="0" i="0" dirty="0" err="1">
                <a:solidFill>
                  <a:srgbClr val="222222"/>
                </a:solidFill>
                <a:effectLst/>
                <a:latin typeface="Helvetica" panose="020B0604020202020204" pitchFamily="34" charset="0"/>
              </a:rPr>
              <a:t>напоминалка</a:t>
            </a:r>
            <a:r>
              <a:rPr lang="ru-RU" b="0" i="0" dirty="0">
                <a:solidFill>
                  <a:srgbClr val="222222"/>
                </a:solidFill>
                <a:effectLst/>
                <a:latin typeface="Helvetica" panose="020B0604020202020204" pitchFamily="34" charset="0"/>
              </a:rPr>
              <a:t> оставить фидбек - призываю ей пользоваться. Кроме того, можно оставлять фидбек анонимно по ссылке на слайде, туда же можно посылать вопросы, которые хотелось бы разобрать на следующих занятиях. Курс читается второй раз, так что все еще может содержать какие-то ошибки, непонятные моменты - прошу мне о них сообщать.</a:t>
            </a:r>
            <a:endParaRPr lang="ru-RU" dirty="0"/>
          </a:p>
        </p:txBody>
      </p:sp>
      <p:sp>
        <p:nvSpPr>
          <p:cNvPr id="4" name="Slide Number Placeholder 3"/>
          <p:cNvSpPr>
            <a:spLocks noGrp="1"/>
          </p:cNvSpPr>
          <p:nvPr>
            <p:ph type="sldNum" sz="quarter" idx="5"/>
          </p:nvPr>
        </p:nvSpPr>
        <p:spPr/>
        <p:txBody>
          <a:bodyPr/>
          <a:lstStyle/>
          <a:p>
            <a:fld id="{074282D0-0807-4215-8321-6FDCF6BBAC2A}" type="slidenum">
              <a:rPr lang="ru-RU" smtClean="0"/>
              <a:t>3</a:t>
            </a:fld>
            <a:endParaRPr lang="ru-RU"/>
          </a:p>
        </p:txBody>
      </p:sp>
    </p:spTree>
    <p:extLst>
      <p:ext uri="{BB962C8B-B14F-4D97-AF65-F5344CB8AC3E}">
        <p14:creationId xmlns:p14="http://schemas.microsoft.com/office/powerpoint/2010/main" val="2658211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1996 году у </a:t>
            </a:r>
            <a:r>
              <a:rPr lang="ru-RU" dirty="0" err="1"/>
              <a:t>Linux</a:t>
            </a:r>
            <a:r>
              <a:rPr lang="ru-RU" dirty="0"/>
              <a:t> появился маскот - всем известный пингвин. Его история такова - когда нужно было выбрать маскота, </a:t>
            </a:r>
            <a:r>
              <a:rPr lang="ru-RU" dirty="0" err="1"/>
              <a:t>Линус</a:t>
            </a:r>
            <a:r>
              <a:rPr lang="ru-RU" dirty="0"/>
              <a:t> упомянул, что его укусил маленький пингвин во время его визита в зоопарк в Австралии. Коллега </a:t>
            </a:r>
            <a:r>
              <a:rPr lang="ru-RU" dirty="0" err="1"/>
              <a:t>Линуса</a:t>
            </a:r>
            <a:r>
              <a:rPr lang="ru-RU" dirty="0"/>
              <a:t> вдохновился этой историей и набросал первый вариант пингвина, который получил имя </a:t>
            </a:r>
            <a:r>
              <a:rPr lang="ru-RU" dirty="0" err="1"/>
              <a:t>Тукс</a:t>
            </a:r>
            <a:r>
              <a:rPr lang="ru-RU" dirty="0"/>
              <a:t> - аббревиатура от </a:t>
            </a:r>
            <a:r>
              <a:rPr lang="ru-RU" dirty="0" err="1"/>
              <a:t>Torvalds</a:t>
            </a:r>
            <a:r>
              <a:rPr lang="ru-RU" dirty="0"/>
              <a:t> </a:t>
            </a:r>
            <a:r>
              <a:rPr lang="ru-RU" dirty="0" err="1"/>
              <a:t>UniX</a:t>
            </a:r>
            <a:r>
              <a:rPr lang="ru-RU" dirty="0"/>
              <a:t>.</a:t>
            </a:r>
          </a:p>
          <a:p>
            <a:endParaRPr lang="ru-RU" dirty="0"/>
          </a:p>
          <a:p>
            <a:r>
              <a:rPr lang="ru-RU" dirty="0"/>
              <a:t>Одна из уникальных черт ядра </a:t>
            </a:r>
            <a:r>
              <a:rPr lang="ru-RU" dirty="0" err="1"/>
              <a:t>Linux</a:t>
            </a:r>
            <a:r>
              <a:rPr lang="ru-RU" dirty="0"/>
              <a:t> - сообщество его разработчиков. Люди со всего мира: из коммерческих компаний, студенты, те, для кого это хобби, отправляют свой код в ядро, чтобы что-то починить, добавить, развить. Некоторые компании специализируются на том, что каким-то образом </a:t>
            </a:r>
            <a:r>
              <a:rPr lang="ru-RU" dirty="0" err="1"/>
              <a:t>патчат</a:t>
            </a:r>
            <a:r>
              <a:rPr lang="ru-RU" dirty="0"/>
              <a:t> ядро своими разработками и продают получающиеся продукты. При этом часть кода посылают в публичное ядро, чтобы остальные пользователи могли </a:t>
            </a:r>
            <a:r>
              <a:rPr lang="ru-RU" dirty="0" err="1"/>
              <a:t>потестировать</a:t>
            </a:r>
            <a:r>
              <a:rPr lang="ru-RU" dirty="0"/>
              <a:t> его, улучшить. Среди этих компаний </a:t>
            </a:r>
            <a:r>
              <a:rPr lang="ru-RU" dirty="0" err="1"/>
              <a:t>Dell</a:t>
            </a:r>
            <a:r>
              <a:rPr lang="ru-RU" dirty="0"/>
              <a:t>, IBM, </a:t>
            </a:r>
            <a:r>
              <a:rPr lang="ru-RU" dirty="0" err="1"/>
              <a:t>Red</a:t>
            </a:r>
            <a:r>
              <a:rPr lang="ru-RU" dirty="0"/>
              <a:t> </a:t>
            </a:r>
            <a:r>
              <a:rPr lang="ru-RU" dirty="0" err="1"/>
              <a:t>Hat</a:t>
            </a:r>
            <a:r>
              <a:rPr lang="ru-RU" dirty="0"/>
              <a:t>. В данный момент ядро </a:t>
            </a:r>
            <a:r>
              <a:rPr lang="ru-RU" dirty="0" err="1"/>
              <a:t>Linux</a:t>
            </a:r>
            <a:r>
              <a:rPr lang="ru-RU" dirty="0"/>
              <a:t> используется в Андроиде, Интернете вещей, телевизорах, камерах и многих других устройствах.</a:t>
            </a:r>
          </a:p>
        </p:txBody>
      </p:sp>
      <p:sp>
        <p:nvSpPr>
          <p:cNvPr id="4" name="Slide Number Placeholder 3"/>
          <p:cNvSpPr>
            <a:spLocks noGrp="1"/>
          </p:cNvSpPr>
          <p:nvPr>
            <p:ph type="sldNum" sz="quarter" idx="5"/>
          </p:nvPr>
        </p:nvSpPr>
        <p:spPr/>
        <p:txBody>
          <a:bodyPr/>
          <a:lstStyle/>
          <a:p>
            <a:fld id="{074282D0-0807-4215-8321-6FDCF6BBAC2A}" type="slidenum">
              <a:rPr lang="ru-RU" smtClean="0"/>
              <a:t>23</a:t>
            </a:fld>
            <a:endParaRPr lang="ru-RU"/>
          </a:p>
        </p:txBody>
      </p:sp>
    </p:spTree>
    <p:extLst>
      <p:ext uri="{BB962C8B-B14F-4D97-AF65-F5344CB8AC3E}">
        <p14:creationId xmlns:p14="http://schemas.microsoft.com/office/powerpoint/2010/main" val="4215091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Когда </a:t>
            </a:r>
            <a:r>
              <a:rPr lang="ru-RU" dirty="0" err="1"/>
              <a:t>Танненбаум</a:t>
            </a:r>
            <a:r>
              <a:rPr lang="ru-RU" dirty="0"/>
              <a:t> узнал про творение </a:t>
            </a:r>
            <a:r>
              <a:rPr lang="ru-RU" dirty="0" err="1"/>
              <a:t>Торвальдса</a:t>
            </a:r>
            <a:r>
              <a:rPr lang="ru-RU" dirty="0"/>
              <a:t>, он поначалу остался недоволен архитектурой ядра. Дело в том, что </a:t>
            </a:r>
            <a:r>
              <a:rPr lang="ru-RU" dirty="0" err="1"/>
              <a:t>Танненбаум</a:t>
            </a:r>
            <a:r>
              <a:rPr lang="ru-RU" dirty="0"/>
              <a:t> считал архитектуру микроядра превосходящей монолитную архитектуру. Есть известная фраза, сказанная им: "</a:t>
            </a:r>
            <a:r>
              <a:rPr lang="ru-RU" dirty="0" err="1"/>
              <a:t>Linux</a:t>
            </a:r>
            <a:r>
              <a:rPr lang="ru-RU" dirty="0"/>
              <a:t> </a:t>
            </a:r>
            <a:r>
              <a:rPr lang="ru-RU" dirty="0" err="1"/>
              <a:t>is</a:t>
            </a:r>
            <a:r>
              <a:rPr lang="ru-RU" dirty="0"/>
              <a:t> </a:t>
            </a:r>
            <a:r>
              <a:rPr lang="ru-RU" dirty="0" err="1"/>
              <a:t>obsolete</a:t>
            </a:r>
            <a:r>
              <a:rPr lang="ru-RU" dirty="0"/>
              <a:t>" - </a:t>
            </a:r>
            <a:r>
              <a:rPr lang="ru-RU" dirty="0" err="1"/>
              <a:t>Линукс</a:t>
            </a:r>
            <a:r>
              <a:rPr lang="ru-RU" dirty="0"/>
              <a:t> устарел. Он сказал это через год после того, как </a:t>
            </a:r>
            <a:r>
              <a:rPr lang="ru-RU" dirty="0" err="1"/>
              <a:t>Linux</a:t>
            </a:r>
            <a:r>
              <a:rPr lang="ru-RU" dirty="0"/>
              <a:t> стал доступен. Этот спор был даже процитирован в книге "</a:t>
            </a:r>
            <a:r>
              <a:rPr lang="ru-RU" dirty="0" err="1"/>
              <a:t>Open</a:t>
            </a:r>
            <a:r>
              <a:rPr lang="ru-RU" dirty="0"/>
              <a:t> </a:t>
            </a:r>
            <a:r>
              <a:rPr lang="ru-RU" dirty="0" err="1"/>
              <a:t>Sources</a:t>
            </a:r>
            <a:r>
              <a:rPr lang="ru-RU" dirty="0"/>
              <a:t>: </a:t>
            </a:r>
            <a:r>
              <a:rPr lang="ru-RU" dirty="0" err="1"/>
              <a:t>Voices</a:t>
            </a:r>
            <a:r>
              <a:rPr lang="ru-RU" dirty="0"/>
              <a:t> </a:t>
            </a:r>
            <a:r>
              <a:rPr lang="ru-RU" dirty="0" err="1"/>
              <a:t>from</a:t>
            </a:r>
            <a:r>
              <a:rPr lang="ru-RU" dirty="0"/>
              <a:t> </a:t>
            </a:r>
            <a:r>
              <a:rPr lang="ru-RU" dirty="0" err="1"/>
              <a:t>the</a:t>
            </a:r>
            <a:r>
              <a:rPr lang="ru-RU" dirty="0"/>
              <a:t> </a:t>
            </a:r>
            <a:r>
              <a:rPr lang="ru-RU" dirty="0" err="1"/>
              <a:t>Open</a:t>
            </a:r>
            <a:r>
              <a:rPr lang="ru-RU" dirty="0"/>
              <a:t> </a:t>
            </a:r>
            <a:r>
              <a:rPr lang="ru-RU" dirty="0" err="1"/>
              <a:t>Source</a:t>
            </a:r>
            <a:r>
              <a:rPr lang="ru-RU" dirty="0"/>
              <a:t> </a:t>
            </a:r>
            <a:r>
              <a:rPr lang="ru-RU" dirty="0" err="1"/>
              <a:t>Revolution</a:t>
            </a:r>
            <a:r>
              <a:rPr lang="ru-RU" dirty="0"/>
              <a:t>" с подписью "мир думает о дизайне операционных систем". MINIX - это микроядро, а </a:t>
            </a:r>
            <a:r>
              <a:rPr lang="ru-RU" dirty="0" err="1"/>
              <a:t>Linux</a:t>
            </a:r>
            <a:r>
              <a:rPr lang="ru-RU" dirty="0"/>
              <a:t> - монолитное. Кроме того, </a:t>
            </a:r>
            <a:r>
              <a:rPr lang="ru-RU" dirty="0" err="1"/>
              <a:t>Танненбаум</a:t>
            </a:r>
            <a:r>
              <a:rPr lang="ru-RU" dirty="0"/>
              <a:t> утверждал, что </a:t>
            </a:r>
            <a:r>
              <a:rPr lang="ru-RU" dirty="0" err="1"/>
              <a:t>Linux</a:t>
            </a:r>
            <a:r>
              <a:rPr lang="ru-RU" dirty="0"/>
              <a:t> нежизнеспособен из-за его непереносимости. Дело в том, что </a:t>
            </a:r>
            <a:r>
              <a:rPr lang="ru-RU" dirty="0" err="1"/>
              <a:t>Линус</a:t>
            </a:r>
            <a:r>
              <a:rPr lang="ru-RU" dirty="0"/>
              <a:t> писал ядро под конкретно свой компьютер. В конце концов Эндрю и </a:t>
            </a:r>
            <a:r>
              <a:rPr lang="ru-RU" dirty="0" err="1"/>
              <a:t>Линус</a:t>
            </a:r>
            <a:r>
              <a:rPr lang="ru-RU" dirty="0"/>
              <a:t> пришли к тому, что </a:t>
            </a:r>
            <a:r>
              <a:rPr lang="ru-RU" dirty="0" err="1"/>
              <a:t>Linux</a:t>
            </a:r>
            <a:r>
              <a:rPr lang="ru-RU" dirty="0"/>
              <a:t> - отличное ядро, а непереносимость появилась из-за того, что проект таким и не планировался, а не из-за того, что </a:t>
            </a:r>
            <a:r>
              <a:rPr lang="ru-RU" dirty="0" err="1"/>
              <a:t>Линус</a:t>
            </a:r>
            <a:r>
              <a:rPr lang="ru-RU" dirty="0"/>
              <a:t> якобы не разбирается в </a:t>
            </a:r>
            <a:r>
              <a:rPr lang="ru-RU" dirty="0" err="1"/>
              <a:t>ОСях</a:t>
            </a:r>
            <a:r>
              <a:rPr lang="ru-RU" dirty="0"/>
              <a:t>. Далее посмотрим, чем отличаются микро- и монолитное ядра, что они такое.</a:t>
            </a:r>
          </a:p>
          <a:p>
            <a:endParaRPr lang="ru-RU" dirty="0"/>
          </a:p>
        </p:txBody>
      </p:sp>
      <p:sp>
        <p:nvSpPr>
          <p:cNvPr id="4" name="Slide Number Placeholder 3"/>
          <p:cNvSpPr>
            <a:spLocks noGrp="1"/>
          </p:cNvSpPr>
          <p:nvPr>
            <p:ph type="sldNum" sz="quarter" idx="5"/>
          </p:nvPr>
        </p:nvSpPr>
        <p:spPr/>
        <p:txBody>
          <a:bodyPr/>
          <a:lstStyle/>
          <a:p>
            <a:fld id="{074282D0-0807-4215-8321-6FDCF6BBAC2A}" type="slidenum">
              <a:rPr lang="ru-RU" smtClean="0"/>
              <a:t>25</a:t>
            </a:fld>
            <a:endParaRPr lang="ru-RU"/>
          </a:p>
        </p:txBody>
      </p:sp>
    </p:spTree>
    <p:extLst>
      <p:ext uri="{BB962C8B-B14F-4D97-AF65-F5344CB8AC3E}">
        <p14:creationId xmlns:p14="http://schemas.microsoft.com/office/powerpoint/2010/main" val="2210583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Микроядра появились как способ упрощения разработки ОС, повышения отказоустойчивости. Когда ОС состоит из независимых модулей, их можно развивать и обновлять независимо друг от друга, а при выходе подсистемы из строя она не вызовет отказ всей системы, в отличие от монолитного ядра. В 1980-х годах идея микроядра стала довольно популярна, но в итоге популярность сошла на нет - с улучшением производительности аппаратуры стали все сильнее заметны проблемы с производительностью из-за того, что большая часть ОС работает в пользовательском режиме в разных процессах. Подсистемам приходилось взаимодействовать друг с другом через механизм IPC - </a:t>
            </a:r>
            <a:r>
              <a:rPr lang="ru-RU" dirty="0" err="1"/>
              <a:t>Inter</a:t>
            </a:r>
            <a:r>
              <a:rPr lang="ru-RU" dirty="0"/>
              <a:t> </a:t>
            </a:r>
            <a:r>
              <a:rPr lang="ru-RU" dirty="0" err="1"/>
              <a:t>Process</a:t>
            </a:r>
            <a:r>
              <a:rPr lang="ru-RU" dirty="0"/>
              <a:t> </a:t>
            </a:r>
            <a:r>
              <a:rPr lang="ru-RU" dirty="0" err="1"/>
              <a:t>Communication</a:t>
            </a:r>
            <a:r>
              <a:rPr lang="ru-RU" dirty="0"/>
              <a:t>, посылая сообщения друг другу.</a:t>
            </a:r>
          </a:p>
        </p:txBody>
      </p:sp>
      <p:sp>
        <p:nvSpPr>
          <p:cNvPr id="4" name="Slide Number Placeholder 3"/>
          <p:cNvSpPr>
            <a:spLocks noGrp="1"/>
          </p:cNvSpPr>
          <p:nvPr>
            <p:ph type="sldNum" sz="quarter" idx="5"/>
          </p:nvPr>
        </p:nvSpPr>
        <p:spPr/>
        <p:txBody>
          <a:bodyPr/>
          <a:lstStyle/>
          <a:p>
            <a:fld id="{074282D0-0807-4215-8321-6FDCF6BBAC2A}" type="slidenum">
              <a:rPr lang="ru-RU" smtClean="0"/>
              <a:t>26</a:t>
            </a:fld>
            <a:endParaRPr lang="ru-RU"/>
          </a:p>
        </p:txBody>
      </p:sp>
    </p:spTree>
    <p:extLst>
      <p:ext uri="{BB962C8B-B14F-4D97-AF65-F5344CB8AC3E}">
        <p14:creationId xmlns:p14="http://schemas.microsoft.com/office/powerpoint/2010/main" val="502244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IPC вместе с менеджером виртуальной памяти и </a:t>
            </a:r>
            <a:r>
              <a:rPr lang="ru-RU" dirty="0" err="1"/>
              <a:t>шедулерами</a:t>
            </a:r>
            <a:r>
              <a:rPr lang="ru-RU" dirty="0"/>
              <a:t> потоков и процессов включается внутрь ядра. Евангелисты </a:t>
            </a:r>
            <a:r>
              <a:rPr lang="ru-RU" dirty="0" err="1"/>
              <a:t>микроядерной</a:t>
            </a:r>
            <a:r>
              <a:rPr lang="ru-RU" dirty="0"/>
              <a:t> архитектуры утверждали, что проблема тут исключительно в реализации, а не в самой концепции. И в итоге проблемы с производительностью были по большей части решены при помощи различных оптимизаций. Сейчас </a:t>
            </a:r>
            <a:r>
              <a:rPr lang="ru-RU" dirty="0" err="1"/>
              <a:t>микроядерная</a:t>
            </a:r>
            <a:r>
              <a:rPr lang="ru-RU" dirty="0"/>
              <a:t> архитектура вполне жива, хоть и не так популярна, как монолитные ядра.</a:t>
            </a:r>
          </a:p>
        </p:txBody>
      </p:sp>
      <p:sp>
        <p:nvSpPr>
          <p:cNvPr id="4" name="Slide Number Placeholder 3"/>
          <p:cNvSpPr>
            <a:spLocks noGrp="1"/>
          </p:cNvSpPr>
          <p:nvPr>
            <p:ph type="sldNum" sz="quarter" idx="5"/>
          </p:nvPr>
        </p:nvSpPr>
        <p:spPr/>
        <p:txBody>
          <a:bodyPr/>
          <a:lstStyle/>
          <a:p>
            <a:fld id="{074282D0-0807-4215-8321-6FDCF6BBAC2A}" type="slidenum">
              <a:rPr lang="ru-RU" smtClean="0"/>
              <a:t>27</a:t>
            </a:fld>
            <a:endParaRPr lang="ru-RU"/>
          </a:p>
        </p:txBody>
      </p:sp>
    </p:spTree>
    <p:extLst>
      <p:ext uri="{BB962C8B-B14F-4D97-AF65-F5344CB8AC3E}">
        <p14:creationId xmlns:p14="http://schemas.microsoft.com/office/powerpoint/2010/main" val="432930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Например, одно из первых </a:t>
            </a:r>
            <a:r>
              <a:rPr lang="ru-RU" dirty="0" err="1"/>
              <a:t>микроядер</a:t>
            </a:r>
            <a:r>
              <a:rPr lang="ru-RU" dirty="0"/>
              <a:t> - </a:t>
            </a:r>
            <a:r>
              <a:rPr lang="ru-RU" dirty="0" err="1"/>
              <a:t>Mach</a:t>
            </a:r>
            <a:r>
              <a:rPr lang="ru-RU" dirty="0"/>
              <a:t> - предок </a:t>
            </a:r>
            <a:r>
              <a:rPr lang="ru-RU" dirty="0" err="1"/>
              <a:t>Mac</a:t>
            </a:r>
            <a:r>
              <a:rPr lang="ru-RU" dirty="0"/>
              <a:t> OS X, вместе с </a:t>
            </a:r>
            <a:r>
              <a:rPr lang="ru-RU" dirty="0" err="1"/>
              <a:t>Darwin</a:t>
            </a:r>
            <a:r>
              <a:rPr lang="ru-RU" dirty="0"/>
              <a:t> OS. А также </a:t>
            </a:r>
            <a:r>
              <a:rPr lang="ru-RU" dirty="0" err="1"/>
              <a:t>iOS</a:t>
            </a:r>
            <a:r>
              <a:rPr lang="ru-RU" dirty="0"/>
              <a:t> для айфонов и </a:t>
            </a:r>
            <a:r>
              <a:rPr lang="ru-RU" dirty="0" err="1"/>
              <a:t>айпадов</a:t>
            </a:r>
            <a:r>
              <a:rPr lang="ru-RU" dirty="0"/>
              <a:t>, </a:t>
            </a:r>
            <a:r>
              <a:rPr lang="ru-RU" dirty="0" err="1"/>
              <a:t>watchOS</a:t>
            </a:r>
            <a:r>
              <a:rPr lang="ru-RU" dirty="0"/>
              <a:t> для часов, </a:t>
            </a:r>
            <a:r>
              <a:rPr lang="ru-RU" dirty="0" err="1"/>
              <a:t>tvOS</a:t>
            </a:r>
            <a:r>
              <a:rPr lang="ru-RU" dirty="0"/>
              <a:t> для </a:t>
            </a:r>
            <a:r>
              <a:rPr lang="ru-RU" dirty="0" err="1"/>
              <a:t>Apple</a:t>
            </a:r>
            <a:r>
              <a:rPr lang="ru-RU" dirty="0"/>
              <a:t> TV. Если в маке ввести в консоли команду </a:t>
            </a:r>
            <a:r>
              <a:rPr lang="ru-RU" dirty="0" err="1"/>
              <a:t>uname</a:t>
            </a:r>
            <a:r>
              <a:rPr lang="ru-RU" dirty="0"/>
              <a:t> - она выводит имя ОС -, то она напечатает именно </a:t>
            </a:r>
            <a:r>
              <a:rPr lang="ru-RU" dirty="0" err="1"/>
              <a:t>Darwin</a:t>
            </a:r>
            <a:r>
              <a:rPr lang="ru-RU" dirty="0"/>
              <a:t>, а не </a:t>
            </a:r>
            <a:r>
              <a:rPr lang="ru-RU" dirty="0" err="1"/>
              <a:t>Mac</a:t>
            </a:r>
            <a:r>
              <a:rPr lang="ru-RU" dirty="0"/>
              <a:t>. Хотя они уже практически утратили особенности </a:t>
            </a:r>
            <a:r>
              <a:rPr lang="ru-RU" dirty="0" err="1"/>
              <a:t>микроядерной</a:t>
            </a:r>
            <a:r>
              <a:rPr lang="ru-RU" dirty="0"/>
              <a:t> архитектуры.</a:t>
            </a:r>
          </a:p>
        </p:txBody>
      </p:sp>
      <p:sp>
        <p:nvSpPr>
          <p:cNvPr id="4" name="Slide Number Placeholder 3"/>
          <p:cNvSpPr>
            <a:spLocks noGrp="1"/>
          </p:cNvSpPr>
          <p:nvPr>
            <p:ph type="sldNum" sz="quarter" idx="5"/>
          </p:nvPr>
        </p:nvSpPr>
        <p:spPr/>
        <p:txBody>
          <a:bodyPr/>
          <a:lstStyle/>
          <a:p>
            <a:fld id="{074282D0-0807-4215-8321-6FDCF6BBAC2A}" type="slidenum">
              <a:rPr lang="ru-RU" smtClean="0"/>
              <a:t>28</a:t>
            </a:fld>
            <a:endParaRPr lang="ru-RU"/>
          </a:p>
        </p:txBody>
      </p:sp>
    </p:spTree>
    <p:extLst>
      <p:ext uri="{BB962C8B-B14F-4D97-AF65-F5344CB8AC3E}">
        <p14:creationId xmlns:p14="http://schemas.microsoft.com/office/powerpoint/2010/main" val="1307903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Монолитное ядро отличается от микроядра тем, что все подсистемы ОС работают в одном адресном пространстве в привилегированном режиме. Это позволяет не страдать от взаимодействия через IPC, но усложняет разработку и отладку.</a:t>
            </a:r>
          </a:p>
          <a:p>
            <a:endParaRPr lang="ru-RU" dirty="0"/>
          </a:p>
          <a:p>
            <a:r>
              <a:rPr lang="ru-RU" dirty="0"/>
              <a:t>Пользователь взаимодействует с монолитным ядром через системные вызовы. Это такой набор функций, которые ядро открывает для вызова пользовательским приложениями, и над которыми делаются различные обертки. Например, функция </a:t>
            </a:r>
            <a:r>
              <a:rPr lang="ru-RU" dirty="0" err="1"/>
              <a:t>printf</a:t>
            </a:r>
            <a:r>
              <a:rPr lang="ru-RU" dirty="0"/>
              <a:t> - это обертка над системным вызовом </a:t>
            </a:r>
            <a:r>
              <a:rPr lang="ru-RU" dirty="0" err="1"/>
              <a:t>write</a:t>
            </a:r>
            <a:r>
              <a:rPr lang="ru-RU" dirty="0"/>
              <a:t>. Функция </a:t>
            </a:r>
            <a:r>
              <a:rPr lang="ru-RU" dirty="0" err="1"/>
              <a:t>write</a:t>
            </a:r>
            <a:r>
              <a:rPr lang="ru-RU" dirty="0"/>
              <a:t> - это тоже обертка над системным вызовом </a:t>
            </a:r>
            <a:r>
              <a:rPr lang="ru-RU" dirty="0" err="1"/>
              <a:t>write</a:t>
            </a:r>
            <a:r>
              <a:rPr lang="ru-RU" dirty="0"/>
              <a:t>. Почти всегда высокоуровневые функции, которые зовет пользовательский код и которые называются системными вызовами, на самом деле лишь обертки, возможно однострочные. Кроме того, одна из самых главных задач ОС - управление аппаратурой. Это происходит при помощи прерываний - ядро обменивается с устройствами сигналами, которые прерывают текущую задачу ядра и выполняют обработчик этого прерывания. Под устройствами подразумевается все физическое - память, клавиатура, мышь, экран, диски, CPU и т.д. Через системные вызовы пользователь тоже может работать с аппаратурой.</a:t>
            </a:r>
          </a:p>
        </p:txBody>
      </p:sp>
      <p:sp>
        <p:nvSpPr>
          <p:cNvPr id="4" name="Slide Number Placeholder 3"/>
          <p:cNvSpPr>
            <a:spLocks noGrp="1"/>
          </p:cNvSpPr>
          <p:nvPr>
            <p:ph type="sldNum" sz="quarter" idx="5"/>
          </p:nvPr>
        </p:nvSpPr>
        <p:spPr/>
        <p:txBody>
          <a:bodyPr/>
          <a:lstStyle/>
          <a:p>
            <a:fld id="{074282D0-0807-4215-8321-6FDCF6BBAC2A}" type="slidenum">
              <a:rPr lang="ru-RU" smtClean="0"/>
              <a:t>29</a:t>
            </a:fld>
            <a:endParaRPr lang="ru-RU"/>
          </a:p>
        </p:txBody>
      </p:sp>
    </p:spTree>
    <p:extLst>
      <p:ext uri="{BB962C8B-B14F-4D97-AF65-F5344CB8AC3E}">
        <p14:creationId xmlns:p14="http://schemas.microsoft.com/office/powerpoint/2010/main" val="1412635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Системные вызовы присущи не только ядру </a:t>
            </a:r>
            <a:r>
              <a:rPr lang="ru-RU" dirty="0" err="1"/>
              <a:t>Linux</a:t>
            </a:r>
            <a:r>
              <a:rPr lang="ru-RU" dirty="0"/>
              <a:t> - в период бума </a:t>
            </a:r>
            <a:r>
              <a:rPr lang="ru-RU" dirty="0" err="1"/>
              <a:t>Unix</a:t>
            </a:r>
            <a:r>
              <a:rPr lang="ru-RU" dirty="0"/>
              <a:t> систем у каждой ОС был свой набор системных вызовов. Их количество росло, старые вызовы устаревали или менялись. Тоже самое происходило даже с обычными библиотечными функциями, которые могли даже иметь один интерфейс, но разное поведение. И чтобы упростить жизнь себе и клиентам, пользователи - корпорации, институты - решили создать стандарты.</a:t>
            </a:r>
          </a:p>
        </p:txBody>
      </p:sp>
      <p:sp>
        <p:nvSpPr>
          <p:cNvPr id="4" name="Slide Number Placeholder 3"/>
          <p:cNvSpPr>
            <a:spLocks noGrp="1"/>
          </p:cNvSpPr>
          <p:nvPr>
            <p:ph type="sldNum" sz="quarter" idx="5"/>
          </p:nvPr>
        </p:nvSpPr>
        <p:spPr/>
        <p:txBody>
          <a:bodyPr/>
          <a:lstStyle/>
          <a:p>
            <a:fld id="{074282D0-0807-4215-8321-6FDCF6BBAC2A}" type="slidenum">
              <a:rPr lang="ru-RU" smtClean="0"/>
              <a:t>30</a:t>
            </a:fld>
            <a:endParaRPr lang="ru-RU"/>
          </a:p>
        </p:txBody>
      </p:sp>
    </p:spTree>
    <p:extLst>
      <p:ext uri="{BB962C8B-B14F-4D97-AF65-F5344CB8AC3E}">
        <p14:creationId xmlns:p14="http://schemas.microsoft.com/office/powerpoint/2010/main" val="2464489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1988 году </a:t>
            </a:r>
            <a:r>
              <a:rPr lang="ru-RU" dirty="0" err="1"/>
              <a:t>Institute</a:t>
            </a:r>
            <a:r>
              <a:rPr lang="ru-RU" dirty="0"/>
              <a:t> </a:t>
            </a:r>
            <a:r>
              <a:rPr lang="ru-RU" dirty="0" err="1"/>
              <a:t>of</a:t>
            </a:r>
            <a:r>
              <a:rPr lang="ru-RU" dirty="0"/>
              <a:t> </a:t>
            </a:r>
            <a:r>
              <a:rPr lang="ru-RU" dirty="0" err="1"/>
              <a:t>Electrical</a:t>
            </a:r>
            <a:r>
              <a:rPr lang="ru-RU" dirty="0"/>
              <a:t> </a:t>
            </a:r>
            <a:r>
              <a:rPr lang="ru-RU" dirty="0" err="1"/>
              <a:t>and</a:t>
            </a:r>
            <a:r>
              <a:rPr lang="ru-RU" dirty="0"/>
              <a:t> </a:t>
            </a:r>
            <a:r>
              <a:rPr lang="ru-RU" dirty="0" err="1"/>
              <a:t>Electronics</a:t>
            </a:r>
            <a:r>
              <a:rPr lang="ru-RU" dirty="0"/>
              <a:t> </a:t>
            </a:r>
            <a:r>
              <a:rPr lang="ru-RU" dirty="0" err="1"/>
              <a:t>Engineers</a:t>
            </a:r>
            <a:r>
              <a:rPr lang="ru-RU" dirty="0"/>
              <a:t> (IEEE) выпустили первый POSIX - </a:t>
            </a:r>
            <a:r>
              <a:rPr lang="ru-RU" dirty="0" err="1"/>
              <a:t>Portable</a:t>
            </a:r>
            <a:r>
              <a:rPr lang="ru-RU" dirty="0"/>
              <a:t> </a:t>
            </a:r>
            <a:r>
              <a:rPr lang="ru-RU" dirty="0" err="1"/>
              <a:t>Operating</a:t>
            </a:r>
            <a:r>
              <a:rPr lang="ru-RU" dirty="0"/>
              <a:t> </a:t>
            </a:r>
            <a:r>
              <a:rPr lang="ru-RU" dirty="0" err="1"/>
              <a:t>System</a:t>
            </a:r>
            <a:r>
              <a:rPr lang="ru-RU" dirty="0"/>
              <a:t> </a:t>
            </a:r>
            <a:r>
              <a:rPr lang="ru-RU" dirty="0" err="1"/>
              <a:t>Interface</a:t>
            </a:r>
            <a:r>
              <a:rPr lang="ru-RU" dirty="0"/>
              <a:t>. Стандарт определяет, какие сервисы должна предоставлять ОС, чтобы быть "POSIX совместимой". И хотя POSIX был основан на том, что имелось в </a:t>
            </a:r>
            <a:r>
              <a:rPr lang="ru-RU" dirty="0" err="1"/>
              <a:t>Unix</a:t>
            </a:r>
            <a:r>
              <a:rPr lang="ru-RU" dirty="0"/>
              <a:t> </a:t>
            </a:r>
            <a:r>
              <a:rPr lang="ru-RU" dirty="0" err="1"/>
              <a:t>System</a:t>
            </a:r>
            <a:r>
              <a:rPr lang="ru-RU" dirty="0"/>
              <a:t> V в момент его создания, другие </a:t>
            </a:r>
            <a:r>
              <a:rPr lang="ru-RU" dirty="0" err="1"/>
              <a:t>Unix</a:t>
            </a:r>
            <a:r>
              <a:rPr lang="ru-RU" dirty="0"/>
              <a:t> подобные системы его тоже подхватили. Поскольку POSIX определяет только интерфейс, но не реализацию, то в нем нет разницы между системными вызовами и библиотечными функциями. В 1994 году X/</a:t>
            </a:r>
            <a:r>
              <a:rPr lang="ru-RU" dirty="0" err="1"/>
              <a:t>Open</a:t>
            </a:r>
            <a:r>
              <a:rPr lang="ru-RU" dirty="0"/>
              <a:t> выпустила новый стандарт, включающий в себя POSIX на тот момент - </a:t>
            </a:r>
            <a:r>
              <a:rPr lang="ru-RU" dirty="0" err="1"/>
              <a:t>Single</a:t>
            </a:r>
            <a:r>
              <a:rPr lang="ru-RU" dirty="0"/>
              <a:t> UNIX </a:t>
            </a:r>
            <a:r>
              <a:rPr lang="ru-RU" dirty="0" err="1"/>
              <a:t>Specification</a:t>
            </a:r>
            <a:r>
              <a:rPr lang="ru-RU" dirty="0"/>
              <a:t>. Правительство США тоже выпустило свой стандарт FIPS - </a:t>
            </a:r>
            <a:r>
              <a:rPr lang="ru-RU" dirty="0" err="1"/>
              <a:t>Federal</a:t>
            </a:r>
            <a:r>
              <a:rPr lang="ru-RU" dirty="0"/>
              <a:t> </a:t>
            </a:r>
            <a:r>
              <a:rPr lang="ru-RU" dirty="0" err="1"/>
              <a:t>Information</a:t>
            </a:r>
            <a:r>
              <a:rPr lang="ru-RU" dirty="0"/>
              <a:t> </a:t>
            </a:r>
            <a:r>
              <a:rPr lang="ru-RU" dirty="0" err="1"/>
              <a:t>Processing</a:t>
            </a:r>
            <a:r>
              <a:rPr lang="ru-RU" dirty="0"/>
              <a:t> </a:t>
            </a:r>
            <a:r>
              <a:rPr lang="ru-RU" dirty="0" err="1"/>
              <a:t>Standard</a:t>
            </a:r>
            <a:r>
              <a:rPr lang="ru-RU" dirty="0"/>
              <a:t>. Это такой особый стандарт, которому должна соответствовать система, чтобы ее можно было поставлять в правительственные организации.</a:t>
            </a:r>
          </a:p>
        </p:txBody>
      </p:sp>
      <p:sp>
        <p:nvSpPr>
          <p:cNvPr id="4" name="Slide Number Placeholder 3"/>
          <p:cNvSpPr>
            <a:spLocks noGrp="1"/>
          </p:cNvSpPr>
          <p:nvPr>
            <p:ph type="sldNum" sz="quarter" idx="5"/>
          </p:nvPr>
        </p:nvSpPr>
        <p:spPr/>
        <p:txBody>
          <a:bodyPr/>
          <a:lstStyle/>
          <a:p>
            <a:fld id="{074282D0-0807-4215-8321-6FDCF6BBAC2A}" type="slidenum">
              <a:rPr lang="ru-RU" smtClean="0"/>
              <a:t>31</a:t>
            </a:fld>
            <a:endParaRPr lang="ru-RU"/>
          </a:p>
        </p:txBody>
      </p:sp>
    </p:spTree>
    <p:extLst>
      <p:ext uri="{BB962C8B-B14F-4D97-AF65-F5344CB8AC3E}">
        <p14:creationId xmlns:p14="http://schemas.microsoft.com/office/powerpoint/2010/main" val="966153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Unix</a:t>
            </a:r>
            <a:r>
              <a:rPr lang="ru-RU" dirty="0"/>
              <a:t> - это набор операционных систем, реализующих одинаковый программный интерфейс. Их еще называют </a:t>
            </a:r>
            <a:r>
              <a:rPr lang="ru-RU" dirty="0" err="1"/>
              <a:t>Unix</a:t>
            </a:r>
            <a:r>
              <a:rPr lang="ru-RU" dirty="0"/>
              <a:t>-подобными. В то же время это название реальной операционной системы, созданной в 1969 году </a:t>
            </a:r>
            <a:r>
              <a:rPr lang="ru-RU" dirty="0" err="1"/>
              <a:t>Деннисом</a:t>
            </a:r>
            <a:r>
              <a:rPr lang="ru-RU" dirty="0"/>
              <a:t> </a:t>
            </a:r>
            <a:r>
              <a:rPr lang="ru-RU" dirty="0" err="1"/>
              <a:t>Ритчи</a:t>
            </a:r>
            <a:r>
              <a:rPr lang="ru-RU" dirty="0"/>
              <a:t> и Кеном Томпсоном из компании </a:t>
            </a:r>
            <a:r>
              <a:rPr lang="ru-RU" dirty="0" err="1"/>
              <a:t>Bell</a:t>
            </a:r>
            <a:r>
              <a:rPr lang="ru-RU" dirty="0"/>
              <a:t> </a:t>
            </a:r>
            <a:r>
              <a:rPr lang="ru-RU" dirty="0" err="1"/>
              <a:t>Labs</a:t>
            </a:r>
            <a:r>
              <a:rPr lang="ru-RU" dirty="0"/>
              <a:t> подконтрольной AT&amp;T. И еще </a:t>
            </a:r>
            <a:r>
              <a:rPr lang="ru-RU" dirty="0" err="1"/>
              <a:t>Unix</a:t>
            </a:r>
            <a:r>
              <a:rPr lang="ru-RU" dirty="0"/>
              <a:t> - это идея, концепция, которой придерживаются многие операционные системы, и упрощенная версия которой служит превосходным обучающим примером. А еще UNIX (большими буквами) - это торговая марка когда-то компании AT&amp;T, а сейчас организации </a:t>
            </a:r>
            <a:r>
              <a:rPr lang="ru-RU" dirty="0" err="1"/>
              <a:t>Open</a:t>
            </a:r>
            <a:r>
              <a:rPr lang="ru-RU" dirty="0"/>
              <a:t> </a:t>
            </a:r>
            <a:r>
              <a:rPr lang="ru-RU" dirty="0" err="1"/>
              <a:t>Group</a:t>
            </a:r>
            <a:r>
              <a:rPr lang="ru-RU" dirty="0"/>
              <a:t>, которая выпускает стандарты.</a:t>
            </a:r>
          </a:p>
        </p:txBody>
      </p:sp>
      <p:sp>
        <p:nvSpPr>
          <p:cNvPr id="4" name="Slide Number Placeholder 3"/>
          <p:cNvSpPr>
            <a:spLocks noGrp="1"/>
          </p:cNvSpPr>
          <p:nvPr>
            <p:ph type="sldNum" sz="quarter" idx="5"/>
          </p:nvPr>
        </p:nvSpPr>
        <p:spPr/>
        <p:txBody>
          <a:bodyPr/>
          <a:lstStyle/>
          <a:p>
            <a:fld id="{074282D0-0807-4215-8321-6FDCF6BBAC2A}" type="slidenum">
              <a:rPr lang="ru-RU" smtClean="0"/>
              <a:t>6</a:t>
            </a:fld>
            <a:endParaRPr lang="ru-RU"/>
          </a:p>
        </p:txBody>
      </p:sp>
    </p:spTree>
    <p:extLst>
      <p:ext uri="{BB962C8B-B14F-4D97-AF65-F5344CB8AC3E}">
        <p14:creationId xmlns:p14="http://schemas.microsoft.com/office/powerpoint/2010/main" val="2374639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Unix</a:t>
            </a:r>
            <a:r>
              <a:rPr lang="ru-RU" dirty="0"/>
              <a:t> не была создана с нуля, но являлась развитием коммерческой ОС </a:t>
            </a:r>
            <a:r>
              <a:rPr lang="ru-RU" dirty="0" err="1"/>
              <a:t>Multics</a:t>
            </a:r>
            <a:r>
              <a:rPr lang="ru-RU" dirty="0"/>
              <a:t>. Это фактически прародитель всех ОС в той или иной степени, и работали над ней отчасти те же люди, которые затем создали </a:t>
            </a:r>
            <a:r>
              <a:rPr lang="ru-RU" dirty="0" err="1"/>
              <a:t>Unix</a:t>
            </a:r>
            <a:r>
              <a:rPr lang="ru-RU" dirty="0"/>
              <a:t>. </a:t>
            </a:r>
            <a:r>
              <a:rPr lang="ru-RU" dirty="0" err="1"/>
              <a:t>Multics</a:t>
            </a:r>
            <a:r>
              <a:rPr lang="ru-RU" dirty="0"/>
              <a:t> была создана в 1964 году под руководством MIT, </a:t>
            </a:r>
            <a:r>
              <a:rPr lang="ru-RU" dirty="0" err="1"/>
              <a:t>General</a:t>
            </a:r>
            <a:r>
              <a:rPr lang="ru-RU" dirty="0"/>
              <a:t> </a:t>
            </a:r>
            <a:r>
              <a:rPr lang="ru-RU" dirty="0" err="1"/>
              <a:t>Electric</a:t>
            </a:r>
            <a:r>
              <a:rPr lang="ru-RU" dirty="0"/>
              <a:t> и </a:t>
            </a:r>
            <a:r>
              <a:rPr lang="ru-RU" dirty="0" err="1"/>
              <a:t>Bell</a:t>
            </a:r>
            <a:r>
              <a:rPr lang="ru-RU" dirty="0"/>
              <a:t> </a:t>
            </a:r>
            <a:r>
              <a:rPr lang="ru-RU" dirty="0" err="1"/>
              <a:t>Labs</a:t>
            </a:r>
            <a:r>
              <a:rPr lang="ru-RU" dirty="0"/>
              <a:t>. Но хотя ОС была выпущена и даже обновлялась до 90-х годов, она считается неуспешной. Последняя работающая </a:t>
            </a:r>
            <a:r>
              <a:rPr lang="ru-RU" dirty="0" err="1"/>
              <a:t>Multics</a:t>
            </a:r>
            <a:r>
              <a:rPr lang="ru-RU" dirty="0"/>
              <a:t> была остановлена в 2000 году в министерстве обороны Канады. В 1969 году </a:t>
            </a:r>
            <a:r>
              <a:rPr lang="ru-RU" dirty="0" err="1"/>
              <a:t>Bell</a:t>
            </a:r>
            <a:r>
              <a:rPr lang="ru-RU" dirty="0"/>
              <a:t> </a:t>
            </a:r>
            <a:r>
              <a:rPr lang="ru-RU" dirty="0" err="1"/>
              <a:t>Labs</a:t>
            </a:r>
            <a:r>
              <a:rPr lang="ru-RU" dirty="0"/>
              <a:t> вышла из разработки </a:t>
            </a:r>
            <a:r>
              <a:rPr lang="ru-RU" dirty="0" err="1"/>
              <a:t>Multics</a:t>
            </a:r>
            <a:r>
              <a:rPr lang="ru-RU" dirty="0"/>
              <a:t>, перейдя на создание </a:t>
            </a:r>
            <a:r>
              <a:rPr lang="ru-RU" dirty="0" err="1"/>
              <a:t>Unix</a:t>
            </a:r>
            <a:r>
              <a:rPr lang="ru-RU" dirty="0"/>
              <a:t>. </a:t>
            </a:r>
            <a:r>
              <a:rPr lang="ru-RU" dirty="0" err="1"/>
              <a:t>Multics</a:t>
            </a:r>
            <a:r>
              <a:rPr lang="ru-RU" dirty="0"/>
              <a:t> посчитали слишком амбициозным проектом, который если и принесет денег, то не скоро, к тому же </a:t>
            </a:r>
            <a:r>
              <a:rPr lang="ru-RU" dirty="0" err="1"/>
              <a:t>Multics</a:t>
            </a:r>
            <a:r>
              <a:rPr lang="ru-RU" dirty="0"/>
              <a:t> была слишком требовательна к аппаратуре. Сейчас </a:t>
            </a:r>
            <a:r>
              <a:rPr lang="ru-RU" dirty="0" err="1"/>
              <a:t>Multics</a:t>
            </a:r>
            <a:r>
              <a:rPr lang="ru-RU" dirty="0"/>
              <a:t> уже мертва. Ее исходный код опубликовали в 2011 году, и в 2014 любители запустили ее на симуляторе аппаратуры, под которую </a:t>
            </a:r>
            <a:r>
              <a:rPr lang="ru-RU" dirty="0" err="1"/>
              <a:t>Multics</a:t>
            </a:r>
            <a:r>
              <a:rPr lang="ru-RU" dirty="0"/>
              <a:t> была создана. Написана </a:t>
            </a:r>
            <a:r>
              <a:rPr lang="ru-RU" dirty="0" err="1"/>
              <a:t>Multics</a:t>
            </a:r>
            <a:r>
              <a:rPr lang="ru-RU" dirty="0"/>
              <a:t> на ассемблере и языке PL1 - </a:t>
            </a:r>
            <a:r>
              <a:rPr lang="ru-RU" dirty="0" err="1"/>
              <a:t>Programming</a:t>
            </a:r>
            <a:r>
              <a:rPr lang="ru-RU" dirty="0"/>
              <a:t> </a:t>
            </a:r>
            <a:r>
              <a:rPr lang="ru-RU" dirty="0" err="1"/>
              <a:t>Language</a:t>
            </a:r>
            <a:r>
              <a:rPr lang="ru-RU" dirty="0"/>
              <a:t> </a:t>
            </a:r>
            <a:r>
              <a:rPr lang="ru-RU" dirty="0" err="1"/>
              <a:t>One</a:t>
            </a:r>
            <a:r>
              <a:rPr lang="ru-RU" dirty="0"/>
              <a:t>.</a:t>
            </a:r>
          </a:p>
          <a:p>
            <a:endParaRPr lang="ru-RU" dirty="0"/>
          </a:p>
          <a:p>
            <a:r>
              <a:rPr lang="ru-RU" dirty="0"/>
              <a:t>Однако при всей ее "неуспешности" </a:t>
            </a:r>
            <a:r>
              <a:rPr lang="ru-RU" dirty="0" err="1"/>
              <a:t>Multics</a:t>
            </a:r>
            <a:r>
              <a:rPr lang="ru-RU" dirty="0"/>
              <a:t> привнесла в разработку следующих ОС некоторые основополагающие идеи, которые сейчас кажутся очевидной банальностью.</a:t>
            </a:r>
          </a:p>
        </p:txBody>
      </p:sp>
      <p:sp>
        <p:nvSpPr>
          <p:cNvPr id="4" name="Slide Number Placeholder 3"/>
          <p:cNvSpPr>
            <a:spLocks noGrp="1"/>
          </p:cNvSpPr>
          <p:nvPr>
            <p:ph type="sldNum" sz="quarter" idx="5"/>
          </p:nvPr>
        </p:nvSpPr>
        <p:spPr/>
        <p:txBody>
          <a:bodyPr/>
          <a:lstStyle/>
          <a:p>
            <a:fld id="{074282D0-0807-4215-8321-6FDCF6BBAC2A}" type="slidenum">
              <a:rPr lang="ru-RU" smtClean="0"/>
              <a:t>7</a:t>
            </a:fld>
            <a:endParaRPr lang="ru-RU"/>
          </a:p>
        </p:txBody>
      </p:sp>
    </p:spTree>
    <p:extLst>
      <p:ext uri="{BB962C8B-B14F-4D97-AF65-F5344CB8AC3E}">
        <p14:creationId xmlns:p14="http://schemas.microsoft.com/office/powerpoint/2010/main" val="167222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Память в процессе перестала делиться на файловую и не файловую. Адресное пространство процесса стало состоять из сегментов, в которые процесс пишет обычными инструкциями, а ОС уже сама занимается их сбросом на диск. Это точно то, как работает системный вызов </a:t>
            </a:r>
            <a:r>
              <a:rPr lang="ru-RU" dirty="0" err="1"/>
              <a:t>mmap</a:t>
            </a:r>
            <a:r>
              <a:rPr lang="ru-RU" dirty="0"/>
              <a:t>, доступный из стандартной библиотеки С. С его помощью можно загружать в процесс сегменты памяти с диска, читать их и менять, и память будет сбрасываться обратно на диск сама внутри ядра ОС.</a:t>
            </a:r>
            <a:endParaRPr lang="en-US" dirty="0"/>
          </a:p>
          <a:p>
            <a:endParaRPr lang="en-US" dirty="0"/>
          </a:p>
          <a:p>
            <a:r>
              <a:rPr lang="ru-RU" dirty="0"/>
              <a:t>В оригинальном </a:t>
            </a:r>
            <a:r>
              <a:rPr lang="ru-RU" dirty="0" err="1"/>
              <a:t>Мультиксе</a:t>
            </a:r>
            <a:r>
              <a:rPr lang="ru-RU" dirty="0"/>
              <a:t> было 3 уровня хранения: ОП, магнитный барабан, диск (самый медленный)</a:t>
            </a:r>
          </a:p>
        </p:txBody>
      </p:sp>
      <p:sp>
        <p:nvSpPr>
          <p:cNvPr id="4" name="Slide Number Placeholder 3"/>
          <p:cNvSpPr>
            <a:spLocks noGrp="1"/>
          </p:cNvSpPr>
          <p:nvPr>
            <p:ph type="sldNum" sz="quarter" idx="5"/>
          </p:nvPr>
        </p:nvSpPr>
        <p:spPr/>
        <p:txBody>
          <a:bodyPr/>
          <a:lstStyle/>
          <a:p>
            <a:fld id="{074282D0-0807-4215-8321-6FDCF6BBAC2A}" type="slidenum">
              <a:rPr lang="ru-RU" smtClean="0"/>
              <a:t>8</a:t>
            </a:fld>
            <a:endParaRPr lang="ru-RU"/>
          </a:p>
        </p:txBody>
      </p:sp>
    </p:spTree>
    <p:extLst>
      <p:ext uri="{BB962C8B-B14F-4D97-AF65-F5344CB8AC3E}">
        <p14:creationId xmlns:p14="http://schemas.microsoft.com/office/powerpoint/2010/main" val="287000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 </a:t>
            </a:r>
            <a:r>
              <a:rPr lang="ru-RU" dirty="0" err="1"/>
              <a:t>Multics</a:t>
            </a:r>
            <a:r>
              <a:rPr lang="ru-RU" dirty="0"/>
              <a:t> появилась динамическая линковка. Это возможность процесса во время работы подгружать в себя другие сегменты памяти, как данных, так и кода, который можно исполнять. То есть это динамические библиотеки. Идея </a:t>
            </a:r>
            <a:r>
              <a:rPr lang="ru-RU" dirty="0" err="1"/>
              <a:t>Multics</a:t>
            </a:r>
            <a:r>
              <a:rPr lang="ru-RU" dirty="0"/>
              <a:t> была даже более глобальна - предполагалась возможность одного процесса взаимодействовать напрямую с адресным пространством другого процесса, если это разрешено настройками безопасности. Вообще говоря, такого до сих пор не существует в том виде, в каком это было задумано в </a:t>
            </a:r>
            <a:r>
              <a:rPr lang="ru-RU" dirty="0" err="1"/>
              <a:t>Multics</a:t>
            </a:r>
            <a:r>
              <a:rPr lang="ru-RU" dirty="0"/>
              <a:t>. </a:t>
            </a:r>
          </a:p>
          <a:p>
            <a:endParaRPr lang="ru-RU" dirty="0"/>
          </a:p>
          <a:p>
            <a:r>
              <a:rPr lang="ru-RU" dirty="0"/>
              <a:t>Примеры динамической загрузки: во-первых, снова </a:t>
            </a:r>
            <a:r>
              <a:rPr lang="ru-RU" dirty="0" err="1"/>
              <a:t>mmap</a:t>
            </a:r>
            <a:r>
              <a:rPr lang="ru-RU" dirty="0"/>
              <a:t> - он не просто загружает сегмент с диска - этот сегмент расширяет адресное пространство процесса. Можно указывать - загруженная память является данными или кодом, который можно исполнять. Еще динамически загружается </a:t>
            </a:r>
            <a:r>
              <a:rPr lang="ru-RU" dirty="0" err="1"/>
              <a:t>Position</a:t>
            </a:r>
            <a:r>
              <a:rPr lang="ru-RU" dirty="0"/>
              <a:t> </a:t>
            </a:r>
            <a:r>
              <a:rPr lang="ru-RU" dirty="0" err="1"/>
              <a:t>Independent</a:t>
            </a:r>
            <a:r>
              <a:rPr lang="ru-RU" dirty="0"/>
              <a:t> </a:t>
            </a:r>
            <a:r>
              <a:rPr lang="ru-RU" dirty="0" err="1"/>
              <a:t>Code</a:t>
            </a:r>
            <a:r>
              <a:rPr lang="ru-RU" dirty="0"/>
              <a:t> - это когда в скомпилированном коде нет операций с абсолютными адресами. У </a:t>
            </a:r>
            <a:r>
              <a:rPr lang="ru-RU" dirty="0" err="1"/>
              <a:t>gcc</a:t>
            </a:r>
            <a:r>
              <a:rPr lang="ru-RU" dirty="0"/>
              <a:t> есть такие опции - </a:t>
            </a:r>
            <a:r>
              <a:rPr lang="ru-RU" dirty="0" err="1"/>
              <a:t>fpic</a:t>
            </a:r>
            <a:r>
              <a:rPr lang="ru-RU" dirty="0"/>
              <a:t> и -</a:t>
            </a:r>
            <a:r>
              <a:rPr lang="ru-RU" dirty="0" err="1"/>
              <a:t>fPIC</a:t>
            </a:r>
            <a:r>
              <a:rPr lang="ru-RU" dirty="0"/>
              <a:t> для создания подобных библиотек.</a:t>
            </a:r>
          </a:p>
        </p:txBody>
      </p:sp>
      <p:sp>
        <p:nvSpPr>
          <p:cNvPr id="4" name="Slide Number Placeholder 3"/>
          <p:cNvSpPr>
            <a:spLocks noGrp="1"/>
          </p:cNvSpPr>
          <p:nvPr>
            <p:ph type="sldNum" sz="quarter" idx="5"/>
          </p:nvPr>
        </p:nvSpPr>
        <p:spPr/>
        <p:txBody>
          <a:bodyPr/>
          <a:lstStyle/>
          <a:p>
            <a:fld id="{074282D0-0807-4215-8321-6FDCF6BBAC2A}" type="slidenum">
              <a:rPr lang="ru-RU" smtClean="0"/>
              <a:t>9</a:t>
            </a:fld>
            <a:endParaRPr lang="ru-RU"/>
          </a:p>
        </p:txBody>
      </p:sp>
    </p:spTree>
    <p:extLst>
      <p:ext uri="{BB962C8B-B14F-4D97-AF65-F5344CB8AC3E}">
        <p14:creationId xmlns:p14="http://schemas.microsoft.com/office/powerpoint/2010/main" val="231877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Multics</a:t>
            </a:r>
            <a:r>
              <a:rPr lang="ru-RU" dirty="0"/>
              <a:t> поддерживала изменение аппаратной конфигурации прямо во время работы. Можно было добавлять и удалять CPU, память, диски без перезапуска. Это была одна из первых многопроцессорных ОС.</a:t>
            </a:r>
          </a:p>
        </p:txBody>
      </p:sp>
      <p:sp>
        <p:nvSpPr>
          <p:cNvPr id="4" name="Slide Number Placeholder 3"/>
          <p:cNvSpPr>
            <a:spLocks noGrp="1"/>
          </p:cNvSpPr>
          <p:nvPr>
            <p:ph type="sldNum" sz="quarter" idx="5"/>
          </p:nvPr>
        </p:nvSpPr>
        <p:spPr/>
        <p:txBody>
          <a:bodyPr/>
          <a:lstStyle/>
          <a:p>
            <a:fld id="{074282D0-0807-4215-8321-6FDCF6BBAC2A}" type="slidenum">
              <a:rPr lang="ru-RU" smtClean="0"/>
              <a:t>10</a:t>
            </a:fld>
            <a:endParaRPr lang="ru-RU"/>
          </a:p>
        </p:txBody>
      </p:sp>
    </p:spTree>
    <p:extLst>
      <p:ext uri="{BB962C8B-B14F-4D97-AF65-F5344CB8AC3E}">
        <p14:creationId xmlns:p14="http://schemas.microsoft.com/office/powerpoint/2010/main" val="403851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a:t>
            </a:r>
            <a:r>
              <a:rPr lang="ru-RU" dirty="0" err="1"/>
              <a:t>Multics</a:t>
            </a:r>
            <a:r>
              <a:rPr lang="ru-RU" dirty="0"/>
              <a:t> появился интерпретатор команд, реализованный как обычная пользовательская программа, подобно </a:t>
            </a:r>
            <a:r>
              <a:rPr lang="ru-RU" dirty="0" err="1"/>
              <a:t>Unix</a:t>
            </a:r>
            <a:r>
              <a:rPr lang="ru-RU" dirty="0"/>
              <a:t> </a:t>
            </a:r>
            <a:r>
              <a:rPr lang="ru-RU" dirty="0" err="1"/>
              <a:t>shell</a:t>
            </a:r>
            <a:r>
              <a:rPr lang="ru-RU" dirty="0"/>
              <a:t>. До этого простой консоли не было, где можно просто печатать команды, или это была некая сокровенная часть ядра. Можно сказать, что </a:t>
            </a:r>
            <a:r>
              <a:rPr lang="ru-RU" dirty="0" err="1"/>
              <a:t>Multics</a:t>
            </a:r>
            <a:r>
              <a:rPr lang="ru-RU" dirty="0"/>
              <a:t> изобрел </a:t>
            </a:r>
            <a:r>
              <a:rPr lang="ru-RU" dirty="0" err="1"/>
              <a:t>shell</a:t>
            </a:r>
            <a:r>
              <a:rPr lang="ru-RU" dirty="0"/>
              <a:t>. Который так и назывался - </a:t>
            </a:r>
            <a:r>
              <a:rPr lang="ru-RU" dirty="0" err="1"/>
              <a:t>shell</a:t>
            </a:r>
            <a:r>
              <a:rPr lang="ru-RU" dirty="0"/>
              <a:t>. Потом уже появились другие командные оболочки, в числе которых </a:t>
            </a:r>
            <a:r>
              <a:rPr lang="ru-RU" dirty="0" err="1"/>
              <a:t>Bourne</a:t>
            </a:r>
            <a:r>
              <a:rPr lang="ru-RU" dirty="0"/>
              <a:t> </a:t>
            </a:r>
            <a:r>
              <a:rPr lang="ru-RU" dirty="0" err="1"/>
              <a:t>Shell</a:t>
            </a:r>
            <a:r>
              <a:rPr lang="ru-RU" dirty="0"/>
              <a:t>, известный как </a:t>
            </a:r>
            <a:r>
              <a:rPr lang="ru-RU" dirty="0" err="1"/>
              <a:t>bash</a:t>
            </a:r>
            <a:r>
              <a:rPr lang="ru-RU" dirty="0"/>
              <a:t>, и C </a:t>
            </a:r>
            <a:r>
              <a:rPr lang="ru-RU" dirty="0" err="1"/>
              <a:t>shell</a:t>
            </a:r>
            <a:r>
              <a:rPr lang="ru-RU" dirty="0"/>
              <a:t>.</a:t>
            </a:r>
          </a:p>
        </p:txBody>
      </p:sp>
      <p:sp>
        <p:nvSpPr>
          <p:cNvPr id="4" name="Slide Number Placeholder 3"/>
          <p:cNvSpPr>
            <a:spLocks noGrp="1"/>
          </p:cNvSpPr>
          <p:nvPr>
            <p:ph type="sldNum" sz="quarter" idx="5"/>
          </p:nvPr>
        </p:nvSpPr>
        <p:spPr/>
        <p:txBody>
          <a:bodyPr/>
          <a:lstStyle/>
          <a:p>
            <a:fld id="{074282D0-0807-4215-8321-6FDCF6BBAC2A}" type="slidenum">
              <a:rPr lang="ru-RU" smtClean="0"/>
              <a:t>11</a:t>
            </a:fld>
            <a:endParaRPr lang="ru-RU"/>
          </a:p>
        </p:txBody>
      </p:sp>
    </p:spTree>
    <p:extLst>
      <p:ext uri="{BB962C8B-B14F-4D97-AF65-F5344CB8AC3E}">
        <p14:creationId xmlns:p14="http://schemas.microsoft.com/office/powerpoint/2010/main" val="2073554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Multics</a:t>
            </a:r>
            <a:r>
              <a:rPr lang="ru-RU" dirty="0"/>
              <a:t> позиционировалась и изначально разрабатывалась, как безопасная ОС. В ней появилось понятие колец безопасности. Это не буквально физические кольца. Это лишь идея. Кольца вложены друг в друга и программы работают в этих кольцах. Чем кольцо ближе к центру, тем у его программ более привилегированный режим. В самом центре - ядро ОС. ОС определяет правила, по которым внешнее кольцо может обратиться к внутреннему. </a:t>
            </a:r>
            <a:r>
              <a:rPr lang="ru-RU" dirty="0" err="1"/>
              <a:t>Multics</a:t>
            </a:r>
            <a:r>
              <a:rPr lang="ru-RU" dirty="0"/>
              <a:t> революционна тем, что в ней была поддержка 8 колец. Сейчас обычно колец 2 - пользовательский и привилегированный режимы, даже если аппаратура поддерживает больше на уровне микрокода.</a:t>
            </a:r>
          </a:p>
        </p:txBody>
      </p:sp>
      <p:sp>
        <p:nvSpPr>
          <p:cNvPr id="4" name="Slide Number Placeholder 3"/>
          <p:cNvSpPr>
            <a:spLocks noGrp="1"/>
          </p:cNvSpPr>
          <p:nvPr>
            <p:ph type="sldNum" sz="quarter" idx="5"/>
          </p:nvPr>
        </p:nvSpPr>
        <p:spPr/>
        <p:txBody>
          <a:bodyPr/>
          <a:lstStyle/>
          <a:p>
            <a:fld id="{074282D0-0807-4215-8321-6FDCF6BBAC2A}" type="slidenum">
              <a:rPr lang="ru-RU" smtClean="0"/>
              <a:t>12</a:t>
            </a:fld>
            <a:endParaRPr lang="ru-RU"/>
          </a:p>
        </p:txBody>
      </p:sp>
    </p:spTree>
    <p:extLst>
      <p:ext uri="{BB962C8B-B14F-4D97-AF65-F5344CB8AC3E}">
        <p14:creationId xmlns:p14="http://schemas.microsoft.com/office/powerpoint/2010/main" val="3959198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BB75B8A-80D0-D14C-9194-61249A9B1A35}"/>
              </a:ext>
            </a:extLst>
          </p:cNvPr>
          <p:cNvSpPr/>
          <p:nvPr userDrawn="1"/>
        </p:nvSpPr>
        <p:spPr>
          <a:xfrm>
            <a:off x="107576" y="107577"/>
            <a:ext cx="11976848" cy="6642848"/>
          </a:xfrm>
          <a:prstGeom prst="roundRect">
            <a:avLst>
              <a:gd name="adj" fmla="val 2863"/>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FE7DBBAB-CB7D-1047-9B5B-FEE3FD7B872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603" y="1046105"/>
            <a:ext cx="10262795" cy="4765790"/>
          </a:xfrm>
          <a:prstGeom prst="rect">
            <a:avLst/>
          </a:prstGeom>
        </p:spPr>
      </p:pic>
      <p:sp>
        <p:nvSpPr>
          <p:cNvPr id="2" name="Заголовок 1"/>
          <p:cNvSpPr>
            <a:spLocks noGrp="1"/>
          </p:cNvSpPr>
          <p:nvPr>
            <p:ph type="ctrTitle" hasCustomPrompt="1"/>
          </p:nvPr>
        </p:nvSpPr>
        <p:spPr>
          <a:xfrm>
            <a:off x="365761" y="1455853"/>
            <a:ext cx="11489166" cy="2387600"/>
          </a:xfrm>
        </p:spPr>
        <p:txBody>
          <a:bodyPr anchor="b"/>
          <a:lstStyle>
            <a:lvl1pPr algn="ctr">
              <a:defRPr sz="9000" b="0" i="0" spc="-300">
                <a:solidFill>
                  <a:schemeClr val="bg1"/>
                </a:solidFill>
                <a:latin typeface="Mail Sans Roman Medium" pitchFamily="2" charset="0"/>
              </a:defRPr>
            </a:lvl1pPr>
          </a:lstStyle>
          <a:p>
            <a:r>
              <a:rPr lang="ru-RU" dirty="0"/>
              <a:t>Образец заголовка</a:t>
            </a:r>
          </a:p>
        </p:txBody>
      </p:sp>
      <p:sp>
        <p:nvSpPr>
          <p:cNvPr id="3" name="Подзаголовок 2"/>
          <p:cNvSpPr>
            <a:spLocks noGrp="1"/>
          </p:cNvSpPr>
          <p:nvPr>
            <p:ph type="subTitle" idx="1" hasCustomPrompt="1"/>
          </p:nvPr>
        </p:nvSpPr>
        <p:spPr>
          <a:xfrm>
            <a:off x="1524000" y="3935528"/>
            <a:ext cx="9144000" cy="44343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Образец подзаголовка</a:t>
            </a:r>
          </a:p>
        </p:txBody>
      </p:sp>
      <p:sp>
        <p:nvSpPr>
          <p:cNvPr id="7" name="Подзаголовок 2">
            <a:extLst>
              <a:ext uri="{FF2B5EF4-FFF2-40B4-BE49-F238E27FC236}">
                <a16:creationId xmlns:a16="http://schemas.microsoft.com/office/drawing/2014/main" id="{F3EF2058-4E04-FA4E-84A6-980CC37ED8EA}"/>
              </a:ext>
            </a:extLst>
          </p:cNvPr>
          <p:cNvSpPr txBox="1">
            <a:spLocks/>
          </p:cNvSpPr>
          <p:nvPr userDrawn="1"/>
        </p:nvSpPr>
        <p:spPr>
          <a:xfrm>
            <a:off x="1524000" y="5439208"/>
            <a:ext cx="9144000" cy="4434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PT Mono" panose="02060509020205020204" pitchFamily="49"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PT Mono" panose="02060509020205020204" pitchFamily="49"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PT Mono" panose="02060509020205020204" pitchFamily="49"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PT Mono" panose="02060509020205020204" pitchFamily="49"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PT Mono" panose="02060509020205020204" pitchFamily="49"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dirty="0"/>
              <a:t>Автор</a:t>
            </a:r>
          </a:p>
        </p:txBody>
      </p:sp>
    </p:spTree>
    <p:extLst>
      <p:ext uri="{BB962C8B-B14F-4D97-AF65-F5344CB8AC3E}">
        <p14:creationId xmlns:p14="http://schemas.microsoft.com/office/powerpoint/2010/main" val="16107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838200" y="6356350"/>
            <a:ext cx="2743200" cy="365125"/>
          </a:xfrm>
          <a:prstGeom prst="rect">
            <a:avLst/>
          </a:prstGeom>
        </p:spPr>
        <p:txBody>
          <a:bodyPr/>
          <a:lstStyle/>
          <a:p>
            <a:fld id="{F2FFB779-270B-4192-84BA-A697F48306DC}" type="datetimeFigureOut">
              <a:rPr lang="ru-RU" smtClean="0"/>
              <a:t>04.03.2021</a:t>
            </a:fld>
            <a:endParaRPr lang="ru-RU"/>
          </a:p>
        </p:txBody>
      </p:sp>
      <p:sp>
        <p:nvSpPr>
          <p:cNvPr id="6" name="Нижний колонтитул 5"/>
          <p:cNvSpPr>
            <a:spLocks noGrp="1"/>
          </p:cNvSpPr>
          <p:nvPr>
            <p:ph type="ftr" sz="quarter" idx="11"/>
          </p:nvPr>
        </p:nvSpPr>
        <p:spPr>
          <a:xfrm>
            <a:off x="4038600" y="6356350"/>
            <a:ext cx="41148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8610600" y="6356350"/>
            <a:ext cx="2743200" cy="365125"/>
          </a:xfrm>
          <a:prstGeom prst="rect">
            <a:avLst/>
          </a:prstGeom>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665695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838200" y="6356350"/>
            <a:ext cx="2743200" cy="365125"/>
          </a:xfrm>
          <a:prstGeom prst="rect">
            <a:avLst/>
          </a:prstGeom>
        </p:spPr>
        <p:txBody>
          <a:bodyPr/>
          <a:lstStyle/>
          <a:p>
            <a:fld id="{F2FFB779-270B-4192-84BA-A697F48306DC}" type="datetimeFigureOut">
              <a:rPr lang="ru-RU" smtClean="0"/>
              <a:t>04.03.2021</a:t>
            </a:fld>
            <a:endParaRPr lang="ru-RU"/>
          </a:p>
        </p:txBody>
      </p:sp>
      <p:sp>
        <p:nvSpPr>
          <p:cNvPr id="6" name="Нижний колонтитул 5"/>
          <p:cNvSpPr>
            <a:spLocks noGrp="1"/>
          </p:cNvSpPr>
          <p:nvPr>
            <p:ph type="ftr" sz="quarter" idx="11"/>
          </p:nvPr>
        </p:nvSpPr>
        <p:spPr>
          <a:xfrm>
            <a:off x="4038600" y="6356350"/>
            <a:ext cx="41148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8610600" y="6356350"/>
            <a:ext cx="2743200" cy="365125"/>
          </a:xfrm>
          <a:prstGeom prst="rect">
            <a:avLst/>
          </a:prstGeom>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13416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838200" y="6356350"/>
            <a:ext cx="2743200" cy="365125"/>
          </a:xfrm>
          <a:prstGeom prst="rect">
            <a:avLst/>
          </a:prstGeom>
        </p:spPr>
        <p:txBody>
          <a:bodyPr/>
          <a:lstStyle/>
          <a:p>
            <a:fld id="{F2FFB779-270B-4192-84BA-A697F48306DC}" type="datetimeFigureOut">
              <a:rPr lang="ru-RU" smtClean="0"/>
              <a:t>04.03.2021</a:t>
            </a:fld>
            <a:endParaRPr lang="ru-RU"/>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8610600" y="6356350"/>
            <a:ext cx="2743200" cy="365125"/>
          </a:xfrm>
          <a:prstGeom prst="rect">
            <a:avLst/>
          </a:prstGeom>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065727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838200" y="6356350"/>
            <a:ext cx="2743200" cy="365125"/>
          </a:xfrm>
          <a:prstGeom prst="rect">
            <a:avLst/>
          </a:prstGeom>
        </p:spPr>
        <p:txBody>
          <a:bodyPr/>
          <a:lstStyle/>
          <a:p>
            <a:fld id="{F2FFB779-270B-4192-84BA-A697F48306DC}" type="datetimeFigureOut">
              <a:rPr lang="ru-RU" smtClean="0"/>
              <a:t>04.03.2021</a:t>
            </a:fld>
            <a:endParaRPr lang="ru-RU"/>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8610600" y="6356350"/>
            <a:ext cx="2743200" cy="365125"/>
          </a:xfrm>
          <a:prstGeom prst="rect">
            <a:avLst/>
          </a:prstGeom>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812261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Титульный слайд">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BB75B8A-80D0-D14C-9194-61249A9B1A35}"/>
              </a:ext>
            </a:extLst>
          </p:cNvPr>
          <p:cNvSpPr/>
          <p:nvPr userDrawn="1"/>
        </p:nvSpPr>
        <p:spPr>
          <a:xfrm>
            <a:off x="107576" y="107577"/>
            <a:ext cx="11976848" cy="6642848"/>
          </a:xfrm>
          <a:prstGeom prst="roundRect">
            <a:avLst>
              <a:gd name="adj" fmla="val 2863"/>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Заголовок 1"/>
          <p:cNvSpPr>
            <a:spLocks noGrp="1"/>
          </p:cNvSpPr>
          <p:nvPr>
            <p:ph type="ctrTitle" hasCustomPrompt="1"/>
          </p:nvPr>
        </p:nvSpPr>
        <p:spPr>
          <a:xfrm>
            <a:off x="365761" y="2390503"/>
            <a:ext cx="11489166" cy="1452950"/>
          </a:xfrm>
        </p:spPr>
        <p:txBody>
          <a:bodyPr anchor="b"/>
          <a:lstStyle>
            <a:lvl1pPr algn="ctr">
              <a:defRPr sz="9000" b="0" i="0" spc="-300">
                <a:solidFill>
                  <a:schemeClr val="bg1"/>
                </a:solidFill>
                <a:latin typeface="Mail Sans Roman Medium" pitchFamily="2" charset="0"/>
              </a:defRPr>
            </a:lvl1pPr>
          </a:lstStyle>
          <a:p>
            <a:r>
              <a:rPr lang="ru-RU" dirty="0"/>
              <a:t>Спасибо!</a:t>
            </a:r>
          </a:p>
        </p:txBody>
      </p:sp>
      <p:sp>
        <p:nvSpPr>
          <p:cNvPr id="3" name="Подзаголовок 2"/>
          <p:cNvSpPr>
            <a:spLocks noGrp="1"/>
          </p:cNvSpPr>
          <p:nvPr>
            <p:ph type="subTitle" idx="1" hasCustomPrompt="1"/>
          </p:nvPr>
        </p:nvSpPr>
        <p:spPr>
          <a:xfrm>
            <a:off x="1524000" y="3935528"/>
            <a:ext cx="9144000" cy="44343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Имя Фамилия, </a:t>
            </a:r>
            <a:r>
              <a:rPr lang="en-US" dirty="0" err="1"/>
              <a:t>Mail.ru</a:t>
            </a:r>
            <a:endParaRPr lang="ru-RU" dirty="0"/>
          </a:p>
        </p:txBody>
      </p:sp>
    </p:spTree>
    <p:extLst>
      <p:ext uri="{BB962C8B-B14F-4D97-AF65-F5344CB8AC3E}">
        <p14:creationId xmlns:p14="http://schemas.microsoft.com/office/powerpoint/2010/main" val="365606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bg>
      <p:bgPr>
        <a:solidFill>
          <a:schemeClr val="tx1"/>
        </a:solidFill>
        <a:effectLst/>
      </p:bgPr>
    </p:bg>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34937C62-C2B3-1F4B-B051-89BED83159D1}"/>
              </a:ext>
            </a:extLst>
          </p:cNvPr>
          <p:cNvSpPr/>
          <p:nvPr userDrawn="1"/>
        </p:nvSpPr>
        <p:spPr>
          <a:xfrm>
            <a:off x="107576" y="107577"/>
            <a:ext cx="11976848" cy="6642848"/>
          </a:xfrm>
          <a:prstGeom prst="roundRect">
            <a:avLst>
              <a:gd name="adj" fmla="val 2863"/>
            </a:avLst>
          </a:prstGeom>
          <a:solidFill>
            <a:srgbClr val="F4F4F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 name="Title 3">
            <a:extLst>
              <a:ext uri="{FF2B5EF4-FFF2-40B4-BE49-F238E27FC236}">
                <a16:creationId xmlns:a16="http://schemas.microsoft.com/office/drawing/2014/main" id="{A238F1B2-C197-1E44-BBF1-5DC1819D1A79}"/>
              </a:ext>
            </a:extLst>
          </p:cNvPr>
          <p:cNvSpPr>
            <a:spLocks noGrp="1"/>
          </p:cNvSpPr>
          <p:nvPr>
            <p:ph type="title" hasCustomPrompt="1"/>
          </p:nvPr>
        </p:nvSpPr>
        <p:spPr>
          <a:xfrm>
            <a:off x="849854" y="645459"/>
            <a:ext cx="10515600" cy="1180166"/>
          </a:xfrm>
        </p:spPr>
        <p:txBody>
          <a:bodyPr lIns="0" anchor="t">
            <a:noAutofit/>
          </a:bodyPr>
          <a:lstStyle>
            <a:lvl1pPr>
              <a:defRPr b="0" i="0">
                <a:solidFill>
                  <a:schemeClr val="tx1"/>
                </a:solidFill>
                <a:latin typeface="Mail Sans Roman Medium" pitchFamily="2" charset="0"/>
              </a:defRPr>
            </a:lvl1pPr>
          </a:lstStyle>
          <a:p>
            <a:r>
              <a:rPr lang="ru-RU" dirty="0"/>
              <a:t>График зависимости занимаемого места от объема данных</a:t>
            </a:r>
            <a:endParaRPr lang="en-US" dirty="0"/>
          </a:p>
        </p:txBody>
      </p:sp>
    </p:spTree>
    <p:extLst>
      <p:ext uri="{BB962C8B-B14F-4D97-AF65-F5344CB8AC3E}">
        <p14:creationId xmlns:p14="http://schemas.microsoft.com/office/powerpoint/2010/main" val="270371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Pr>
        <a:solidFill>
          <a:schemeClr val="tx1"/>
        </a:solid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5FC58157-588F-184B-9FC1-2780C626DEE3}"/>
              </a:ext>
            </a:extLst>
          </p:cNvPr>
          <p:cNvSpPr/>
          <p:nvPr userDrawn="1"/>
        </p:nvSpPr>
        <p:spPr>
          <a:xfrm>
            <a:off x="107576" y="107577"/>
            <a:ext cx="11976848" cy="6642848"/>
          </a:xfrm>
          <a:prstGeom prst="roundRect">
            <a:avLst>
              <a:gd name="adj" fmla="val 2863"/>
            </a:avLst>
          </a:prstGeom>
          <a:solidFill>
            <a:srgbClr val="F4F4F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Заголовок 1"/>
          <p:cNvSpPr>
            <a:spLocks noGrp="1"/>
          </p:cNvSpPr>
          <p:nvPr>
            <p:ph type="title" hasCustomPrompt="1"/>
          </p:nvPr>
        </p:nvSpPr>
        <p:spPr>
          <a:xfrm>
            <a:off x="4249270" y="644636"/>
            <a:ext cx="7076664" cy="2852737"/>
          </a:xfrm>
        </p:spPr>
        <p:txBody>
          <a:bodyPr anchor="b"/>
          <a:lstStyle>
            <a:lvl1pPr>
              <a:defRPr sz="6000" b="0" i="0">
                <a:latin typeface="Mail Sans Roman Medium" pitchFamily="2" charset="0"/>
              </a:defRPr>
            </a:lvl1pPr>
          </a:lstStyle>
          <a:p>
            <a:r>
              <a:rPr lang="ru-RU" dirty="0"/>
              <a:t>Образец заголовка</a:t>
            </a:r>
          </a:p>
        </p:txBody>
      </p:sp>
      <p:sp>
        <p:nvSpPr>
          <p:cNvPr id="3" name="Текст 2"/>
          <p:cNvSpPr>
            <a:spLocks noGrp="1"/>
          </p:cNvSpPr>
          <p:nvPr>
            <p:ph type="body" idx="1"/>
          </p:nvPr>
        </p:nvSpPr>
        <p:spPr>
          <a:xfrm>
            <a:off x="4324573" y="3524361"/>
            <a:ext cx="700136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Tree>
    <p:extLst>
      <p:ext uri="{BB962C8B-B14F-4D97-AF65-F5344CB8AC3E}">
        <p14:creationId xmlns:p14="http://schemas.microsoft.com/office/powerpoint/2010/main" val="407636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Два объекта">
    <p:bg>
      <p:bgRef idx="1001">
        <a:schemeClr val="bg1"/>
      </p:bgRef>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34E450EC-051E-8345-A302-3039F48E0F41}"/>
              </a:ext>
            </a:extLst>
          </p:cNvPr>
          <p:cNvSpPr/>
          <p:nvPr userDrawn="1"/>
        </p:nvSpPr>
        <p:spPr>
          <a:xfrm>
            <a:off x="107576" y="107577"/>
            <a:ext cx="11976848" cy="6642848"/>
          </a:xfrm>
          <a:prstGeom prst="roundRect">
            <a:avLst>
              <a:gd name="adj" fmla="val 2863"/>
            </a:avLst>
          </a:prstGeom>
          <a:solidFill>
            <a:srgbClr val="F4F4F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Объект 2"/>
          <p:cNvSpPr>
            <a:spLocks noGrp="1"/>
          </p:cNvSpPr>
          <p:nvPr>
            <p:ph sz="half" idx="1" hasCustomPrompt="1"/>
          </p:nvPr>
        </p:nvSpPr>
        <p:spPr>
          <a:xfrm>
            <a:off x="849854" y="2128912"/>
            <a:ext cx="3983404" cy="3422034"/>
          </a:xfrm>
        </p:spPr>
        <p:txBody>
          <a:bodyPr wrap="none" lIns="0" tIns="0" rIns="720000" bIns="0" numCol="1" spcCol="1440000" anchor="t" anchorCtr="0">
            <a:noAutofit/>
          </a:bodyPr>
          <a:lstStyle>
            <a:lvl1pPr marL="0" indent="0">
              <a:lnSpc>
                <a:spcPct val="150000"/>
              </a:lnSpc>
              <a:spcAft>
                <a:spcPts val="1800"/>
              </a:spcAft>
              <a:buFontTx/>
              <a:buNone/>
              <a:defRPr sz="2200" b="0" i="0" spc="-150">
                <a:solidFill>
                  <a:schemeClr val="bg1"/>
                </a:solidFill>
                <a:latin typeface="Mail Sans Roman" pitchFamily="2" charset="0"/>
              </a:defRPr>
            </a:lvl1pPr>
            <a:lvl2pPr indent="0">
              <a:lnSpc>
                <a:spcPct val="150000"/>
              </a:lnSpc>
              <a:spcAft>
                <a:spcPts val="1800"/>
              </a:spcAft>
              <a:buFontTx/>
              <a:buNone/>
              <a:defRPr sz="2000" b="0" i="0" spc="-150">
                <a:solidFill>
                  <a:schemeClr val="bg1"/>
                </a:solidFill>
                <a:latin typeface="Mail Sans Roman" pitchFamily="2" charset="0"/>
              </a:defRPr>
            </a:lvl2pPr>
            <a:lvl3pPr indent="0">
              <a:lnSpc>
                <a:spcPct val="150000"/>
              </a:lnSpc>
              <a:spcAft>
                <a:spcPts val="1800"/>
              </a:spcAft>
              <a:buFontTx/>
              <a:buNone/>
              <a:defRPr sz="1600" b="0" i="0" spc="-100" baseline="0">
                <a:solidFill>
                  <a:schemeClr val="bg1"/>
                </a:solidFill>
                <a:latin typeface="Mail Sans Roman" pitchFamily="2" charset="0"/>
              </a:defRPr>
            </a:lvl3pPr>
            <a:lvl4pPr>
              <a:buFontTx/>
              <a:buNone/>
              <a:defRPr b="0" i="0" spc="-100" baseline="0">
                <a:latin typeface="Mail Sans Roman" pitchFamily="2" charset="0"/>
              </a:defRPr>
            </a:lvl4pPr>
            <a:lvl5pPr>
              <a:buFontTx/>
              <a:buNone/>
              <a:defRPr b="0" i="0" spc="-100" baseline="0">
                <a:latin typeface="Mail Sans Roman" pitchFamily="2" charset="0"/>
              </a:defRPr>
            </a:lvl5pPr>
          </a:lstStyle>
          <a:p>
            <a:pPr lvl="0"/>
            <a:r>
              <a:rPr lang="ru-RU" dirty="0"/>
              <a:t>Образец текста</a:t>
            </a:r>
          </a:p>
          <a:p>
            <a:pPr lvl="1"/>
            <a:r>
              <a:rPr lang="ru-RU" dirty="0"/>
              <a:t>Второй уровень</a:t>
            </a:r>
          </a:p>
          <a:p>
            <a:pPr lvl="2"/>
            <a:r>
              <a:rPr lang="ru-RU" dirty="0"/>
              <a:t>Третий уровень</a:t>
            </a:r>
          </a:p>
        </p:txBody>
      </p:sp>
      <p:sp>
        <p:nvSpPr>
          <p:cNvPr id="9" name="Объект 2">
            <a:extLst>
              <a:ext uri="{FF2B5EF4-FFF2-40B4-BE49-F238E27FC236}">
                <a16:creationId xmlns:a16="http://schemas.microsoft.com/office/drawing/2014/main" id="{A864FE75-6093-B448-B801-BCF4220B67BD}"/>
              </a:ext>
            </a:extLst>
          </p:cNvPr>
          <p:cNvSpPr>
            <a:spLocks noGrp="1"/>
          </p:cNvSpPr>
          <p:nvPr>
            <p:ph sz="half" idx="10" hasCustomPrompt="1"/>
          </p:nvPr>
        </p:nvSpPr>
        <p:spPr>
          <a:xfrm>
            <a:off x="6284002" y="2128912"/>
            <a:ext cx="3983404" cy="3422034"/>
          </a:xfrm>
        </p:spPr>
        <p:txBody>
          <a:bodyPr wrap="none" lIns="0" tIns="0" rIns="720000" bIns="0" numCol="1" spcCol="1440000" anchor="t" anchorCtr="0">
            <a:noAutofit/>
          </a:bodyPr>
          <a:lstStyle>
            <a:lvl1pPr marL="0" indent="0">
              <a:lnSpc>
                <a:spcPct val="150000"/>
              </a:lnSpc>
              <a:spcAft>
                <a:spcPts val="1800"/>
              </a:spcAft>
              <a:buFontTx/>
              <a:buNone/>
              <a:defRPr sz="2200" b="0" i="0" spc="-150">
                <a:solidFill>
                  <a:schemeClr val="bg1"/>
                </a:solidFill>
                <a:latin typeface="Mail Sans Roman" pitchFamily="2" charset="0"/>
              </a:defRPr>
            </a:lvl1pPr>
            <a:lvl2pPr indent="0">
              <a:lnSpc>
                <a:spcPct val="150000"/>
              </a:lnSpc>
              <a:spcAft>
                <a:spcPts val="1800"/>
              </a:spcAft>
              <a:buFontTx/>
              <a:buNone/>
              <a:defRPr sz="2000" b="0" i="0" spc="-150">
                <a:solidFill>
                  <a:schemeClr val="bg1"/>
                </a:solidFill>
                <a:latin typeface="Mail Sans Roman" pitchFamily="2" charset="0"/>
              </a:defRPr>
            </a:lvl2pPr>
            <a:lvl3pPr indent="0">
              <a:lnSpc>
                <a:spcPct val="150000"/>
              </a:lnSpc>
              <a:spcAft>
                <a:spcPts val="1800"/>
              </a:spcAft>
              <a:buFontTx/>
              <a:buNone/>
              <a:defRPr sz="1600" b="0" i="0" spc="-100" baseline="0">
                <a:solidFill>
                  <a:schemeClr val="bg1"/>
                </a:solidFill>
                <a:latin typeface="Mail Sans Roman" pitchFamily="2" charset="0"/>
              </a:defRPr>
            </a:lvl3pPr>
            <a:lvl4pPr>
              <a:buFontTx/>
              <a:buNone/>
              <a:defRPr b="0" i="0" spc="-100" baseline="0">
                <a:latin typeface="Mail Sans Roman" pitchFamily="2" charset="0"/>
              </a:defRPr>
            </a:lvl4pPr>
            <a:lvl5pPr>
              <a:buFontTx/>
              <a:buNone/>
              <a:defRPr b="0" i="0" spc="-100" baseline="0">
                <a:latin typeface="Mail Sans Roman" pitchFamily="2" charset="0"/>
              </a:defRPr>
            </a:lvl5pPr>
          </a:lstStyle>
          <a:p>
            <a:pPr lvl="0"/>
            <a:r>
              <a:rPr lang="ru-RU" dirty="0"/>
              <a:t>Образец текста</a:t>
            </a:r>
          </a:p>
          <a:p>
            <a:pPr lvl="1"/>
            <a:r>
              <a:rPr lang="ru-RU" dirty="0"/>
              <a:t>Второй уровень</a:t>
            </a:r>
          </a:p>
          <a:p>
            <a:pPr lvl="2"/>
            <a:r>
              <a:rPr lang="ru-RU" dirty="0"/>
              <a:t>Третий уровень</a:t>
            </a:r>
          </a:p>
        </p:txBody>
      </p:sp>
      <p:sp>
        <p:nvSpPr>
          <p:cNvPr id="10" name="Title 3">
            <a:extLst>
              <a:ext uri="{FF2B5EF4-FFF2-40B4-BE49-F238E27FC236}">
                <a16:creationId xmlns:a16="http://schemas.microsoft.com/office/drawing/2014/main" id="{31EC6B1D-E6F0-4646-AE10-E31BB1A23E50}"/>
              </a:ext>
            </a:extLst>
          </p:cNvPr>
          <p:cNvSpPr>
            <a:spLocks noGrp="1"/>
          </p:cNvSpPr>
          <p:nvPr>
            <p:ph type="title" hasCustomPrompt="1"/>
          </p:nvPr>
        </p:nvSpPr>
        <p:spPr>
          <a:xfrm>
            <a:off x="849854" y="645459"/>
            <a:ext cx="7484249" cy="1692792"/>
          </a:xfrm>
        </p:spPr>
        <p:txBody>
          <a:bodyPr lIns="0" anchor="t">
            <a:noAutofit/>
          </a:bodyPr>
          <a:lstStyle>
            <a:lvl1pPr>
              <a:defRPr b="0" i="0">
                <a:solidFill>
                  <a:schemeClr val="bg1"/>
                </a:solidFill>
                <a:latin typeface="Mail Sans Roman Medium" pitchFamily="2" charset="0"/>
              </a:defRPr>
            </a:lvl1pPr>
          </a:lstStyle>
          <a:p>
            <a:r>
              <a:rPr lang="ru-RU" dirty="0"/>
              <a:t>График зависимости занимаемого места от объема данных</a:t>
            </a:r>
            <a:endParaRPr lang="en-US" dirty="0"/>
          </a:p>
        </p:txBody>
      </p:sp>
    </p:spTree>
    <p:extLst>
      <p:ext uri="{BB962C8B-B14F-4D97-AF65-F5344CB8AC3E}">
        <p14:creationId xmlns:p14="http://schemas.microsoft.com/office/powerpoint/2010/main" val="262576220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bg>
      <p:bgPr>
        <a:solidFill>
          <a:schemeClr val="tx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FF37BD0-7CA0-AC42-949F-736CF6CA29AF}"/>
              </a:ext>
            </a:extLst>
          </p:cNvPr>
          <p:cNvSpPr/>
          <p:nvPr userDrawn="1"/>
        </p:nvSpPr>
        <p:spPr>
          <a:xfrm>
            <a:off x="107576" y="107577"/>
            <a:ext cx="11976848" cy="6642848"/>
          </a:xfrm>
          <a:prstGeom prst="roundRect">
            <a:avLst>
              <a:gd name="adj" fmla="val 2863"/>
            </a:avLst>
          </a:prstGeom>
          <a:solidFill>
            <a:srgbClr val="F4F4F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035236DB-485B-984A-85EC-4B802612DCB4}"/>
              </a:ext>
            </a:extLst>
          </p:cNvPr>
          <p:cNvGraphicFramePr/>
          <p:nvPr userDrawn="1">
            <p:extLst>
              <p:ext uri="{D42A27DB-BD31-4B8C-83A1-F6EECF244321}">
                <p14:modId xmlns:p14="http://schemas.microsoft.com/office/powerpoint/2010/main" val="861440368"/>
              </p:ext>
            </p:extLst>
          </p:nvPr>
        </p:nvGraphicFramePr>
        <p:xfrm>
          <a:off x="812843" y="2142000"/>
          <a:ext cx="11033213" cy="4219302"/>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3">
            <a:extLst>
              <a:ext uri="{FF2B5EF4-FFF2-40B4-BE49-F238E27FC236}">
                <a16:creationId xmlns:a16="http://schemas.microsoft.com/office/drawing/2014/main" id="{8F17AA28-6B69-B74C-A602-A23975C99BF7}"/>
              </a:ext>
            </a:extLst>
          </p:cNvPr>
          <p:cNvSpPr>
            <a:spLocks noGrp="1"/>
          </p:cNvSpPr>
          <p:nvPr>
            <p:ph type="title" hasCustomPrompt="1"/>
          </p:nvPr>
        </p:nvSpPr>
        <p:spPr>
          <a:xfrm>
            <a:off x="849854" y="645459"/>
            <a:ext cx="7484249" cy="1692792"/>
          </a:xfrm>
        </p:spPr>
        <p:txBody>
          <a:bodyPr lIns="0" anchor="t">
            <a:noAutofit/>
          </a:bodyPr>
          <a:lstStyle>
            <a:lvl1pPr>
              <a:defRPr b="0" i="0">
                <a:solidFill>
                  <a:schemeClr val="tx1"/>
                </a:solidFill>
                <a:latin typeface="Mail Sans Roman Medium" pitchFamily="2" charset="0"/>
              </a:defRPr>
            </a:lvl1pPr>
          </a:lstStyle>
          <a:p>
            <a:r>
              <a:rPr lang="ru-RU" dirty="0"/>
              <a:t>График зависимости занимаемого места от объема данных</a:t>
            </a:r>
            <a:endParaRPr lang="en-US" dirty="0"/>
          </a:p>
        </p:txBody>
      </p:sp>
    </p:spTree>
    <p:extLst>
      <p:ext uri="{BB962C8B-B14F-4D97-AF65-F5344CB8AC3E}">
        <p14:creationId xmlns:p14="http://schemas.microsoft.com/office/powerpoint/2010/main" val="2295335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Только заголовок">
    <p:bg>
      <p:bgPr>
        <a:solidFill>
          <a:schemeClr val="tx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FF37BD0-7CA0-AC42-949F-736CF6CA29AF}"/>
              </a:ext>
            </a:extLst>
          </p:cNvPr>
          <p:cNvSpPr/>
          <p:nvPr userDrawn="1"/>
        </p:nvSpPr>
        <p:spPr>
          <a:xfrm>
            <a:off x="107576" y="107577"/>
            <a:ext cx="11976848" cy="6642848"/>
          </a:xfrm>
          <a:prstGeom prst="roundRect">
            <a:avLst>
              <a:gd name="adj" fmla="val 2863"/>
            </a:avLst>
          </a:prstGeom>
          <a:solidFill>
            <a:srgbClr val="F4F4F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54B25E1B-87CD-824F-A6E6-6A16579CD601}"/>
              </a:ext>
            </a:extLst>
          </p:cNvPr>
          <p:cNvGraphicFramePr/>
          <p:nvPr userDrawn="1">
            <p:extLst>
              <p:ext uri="{D42A27DB-BD31-4B8C-83A1-F6EECF244321}">
                <p14:modId xmlns:p14="http://schemas.microsoft.com/office/powerpoint/2010/main" val="4191065060"/>
              </p:ext>
            </p:extLst>
          </p:nvPr>
        </p:nvGraphicFramePr>
        <p:xfrm>
          <a:off x="849854" y="2103120"/>
          <a:ext cx="10492292" cy="4349931"/>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3">
            <a:extLst>
              <a:ext uri="{FF2B5EF4-FFF2-40B4-BE49-F238E27FC236}">
                <a16:creationId xmlns:a16="http://schemas.microsoft.com/office/drawing/2014/main" id="{69DC9F50-54A0-EE49-AC2C-8AA8EAAFA832}"/>
              </a:ext>
            </a:extLst>
          </p:cNvPr>
          <p:cNvSpPr>
            <a:spLocks noGrp="1"/>
          </p:cNvSpPr>
          <p:nvPr>
            <p:ph type="title" hasCustomPrompt="1"/>
          </p:nvPr>
        </p:nvSpPr>
        <p:spPr>
          <a:xfrm>
            <a:off x="849854" y="645459"/>
            <a:ext cx="7484249" cy="1692792"/>
          </a:xfrm>
        </p:spPr>
        <p:txBody>
          <a:bodyPr lIns="0" anchor="t">
            <a:noAutofit/>
          </a:bodyPr>
          <a:lstStyle>
            <a:lvl1pPr>
              <a:defRPr b="0" i="0">
                <a:solidFill>
                  <a:schemeClr val="tx1"/>
                </a:solidFill>
                <a:latin typeface="Mail Sans Roman Medium" pitchFamily="2" charset="0"/>
              </a:defRPr>
            </a:lvl1pPr>
          </a:lstStyle>
          <a:p>
            <a:r>
              <a:rPr lang="ru-RU" dirty="0"/>
              <a:t>График зависимости занимаемого места от объема данных</a:t>
            </a:r>
            <a:endParaRPr lang="en-US" dirty="0"/>
          </a:p>
        </p:txBody>
      </p:sp>
    </p:spTree>
    <p:extLst>
      <p:ext uri="{BB962C8B-B14F-4D97-AF65-F5344CB8AC3E}">
        <p14:creationId xmlns:p14="http://schemas.microsoft.com/office/powerpoint/2010/main" val="4205005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Только заголовок">
    <p:bg>
      <p:bgPr>
        <a:solidFill>
          <a:schemeClr val="tx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FF37BD0-7CA0-AC42-949F-736CF6CA29AF}"/>
              </a:ext>
            </a:extLst>
          </p:cNvPr>
          <p:cNvSpPr/>
          <p:nvPr userDrawn="1"/>
        </p:nvSpPr>
        <p:spPr>
          <a:xfrm>
            <a:off x="107576" y="107577"/>
            <a:ext cx="11976848" cy="6642848"/>
          </a:xfrm>
          <a:prstGeom prst="roundRect">
            <a:avLst>
              <a:gd name="adj" fmla="val 2863"/>
            </a:avLst>
          </a:prstGeom>
          <a:solidFill>
            <a:srgbClr val="F4F4F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3">
            <a:extLst>
              <a:ext uri="{FF2B5EF4-FFF2-40B4-BE49-F238E27FC236}">
                <a16:creationId xmlns:a16="http://schemas.microsoft.com/office/drawing/2014/main" id="{69DC9F50-54A0-EE49-AC2C-8AA8EAAFA832}"/>
              </a:ext>
            </a:extLst>
          </p:cNvPr>
          <p:cNvSpPr>
            <a:spLocks noGrp="1"/>
          </p:cNvSpPr>
          <p:nvPr>
            <p:ph type="title" hasCustomPrompt="1"/>
          </p:nvPr>
        </p:nvSpPr>
        <p:spPr>
          <a:xfrm>
            <a:off x="849854" y="645459"/>
            <a:ext cx="7484249" cy="686952"/>
          </a:xfrm>
        </p:spPr>
        <p:txBody>
          <a:bodyPr lIns="0" anchor="t">
            <a:noAutofit/>
          </a:bodyPr>
          <a:lstStyle>
            <a:lvl1pPr>
              <a:defRPr b="0" i="0">
                <a:solidFill>
                  <a:schemeClr val="tx1"/>
                </a:solidFill>
                <a:latin typeface="Mail Sans Roman Medium" pitchFamily="2" charset="0"/>
              </a:defRPr>
            </a:lvl1pPr>
          </a:lstStyle>
          <a:p>
            <a:r>
              <a:rPr lang="ru-RU" dirty="0"/>
              <a:t>Таблица 5х7</a:t>
            </a:r>
            <a:endParaRPr lang="en-US" dirty="0"/>
          </a:p>
        </p:txBody>
      </p:sp>
      <p:graphicFrame>
        <p:nvGraphicFramePr>
          <p:cNvPr id="2" name="Table 3">
            <a:extLst>
              <a:ext uri="{FF2B5EF4-FFF2-40B4-BE49-F238E27FC236}">
                <a16:creationId xmlns:a16="http://schemas.microsoft.com/office/drawing/2014/main" id="{5D2CD27F-615F-B44B-8F8A-49011FACAE30}"/>
              </a:ext>
            </a:extLst>
          </p:cNvPr>
          <p:cNvGraphicFramePr>
            <a:graphicFrameLocks noGrp="1"/>
          </p:cNvGraphicFramePr>
          <p:nvPr userDrawn="1">
            <p:extLst>
              <p:ext uri="{D42A27DB-BD31-4B8C-83A1-F6EECF244321}">
                <p14:modId xmlns:p14="http://schemas.microsoft.com/office/powerpoint/2010/main" val="1589747478"/>
              </p:ext>
            </p:extLst>
          </p:nvPr>
        </p:nvGraphicFramePr>
        <p:xfrm>
          <a:off x="849854" y="1872000"/>
          <a:ext cx="10462580" cy="4342247"/>
        </p:xfrm>
        <a:graphic>
          <a:graphicData uri="http://schemas.openxmlformats.org/drawingml/2006/table">
            <a:tbl>
              <a:tblPr>
                <a:tableStyleId>{5C22544A-7EE6-4342-B048-85BDC9FD1C3A}</a:tableStyleId>
              </a:tblPr>
              <a:tblGrid>
                <a:gridCol w="2092516">
                  <a:extLst>
                    <a:ext uri="{9D8B030D-6E8A-4147-A177-3AD203B41FA5}">
                      <a16:colId xmlns:a16="http://schemas.microsoft.com/office/drawing/2014/main" val="2145511809"/>
                    </a:ext>
                  </a:extLst>
                </a:gridCol>
                <a:gridCol w="2092516">
                  <a:extLst>
                    <a:ext uri="{9D8B030D-6E8A-4147-A177-3AD203B41FA5}">
                      <a16:colId xmlns:a16="http://schemas.microsoft.com/office/drawing/2014/main" val="388429241"/>
                    </a:ext>
                  </a:extLst>
                </a:gridCol>
                <a:gridCol w="2092516">
                  <a:extLst>
                    <a:ext uri="{9D8B030D-6E8A-4147-A177-3AD203B41FA5}">
                      <a16:colId xmlns:a16="http://schemas.microsoft.com/office/drawing/2014/main" val="3258152200"/>
                    </a:ext>
                  </a:extLst>
                </a:gridCol>
                <a:gridCol w="2092516">
                  <a:extLst>
                    <a:ext uri="{9D8B030D-6E8A-4147-A177-3AD203B41FA5}">
                      <a16:colId xmlns:a16="http://schemas.microsoft.com/office/drawing/2014/main" val="3016774423"/>
                    </a:ext>
                  </a:extLst>
                </a:gridCol>
                <a:gridCol w="2092516">
                  <a:extLst>
                    <a:ext uri="{9D8B030D-6E8A-4147-A177-3AD203B41FA5}">
                      <a16:colId xmlns:a16="http://schemas.microsoft.com/office/drawing/2014/main" val="2807631231"/>
                    </a:ext>
                  </a:extLst>
                </a:gridCol>
              </a:tblGrid>
              <a:tr h="620321">
                <a:tc>
                  <a:txBody>
                    <a:bodyPr/>
                    <a:lstStyle/>
                    <a:p>
                      <a:r>
                        <a:rPr lang="ru-RU" b="0" i="0" dirty="0">
                          <a:solidFill>
                            <a:schemeClr val="tx1"/>
                          </a:solidFill>
                          <a:latin typeface="Mail Sans Roman Medium" pitchFamily="2" charset="0"/>
                        </a:rPr>
                        <a:t>Текст 1</a:t>
                      </a:r>
                      <a:endParaRPr lang="en-US" b="0" i="0" dirty="0">
                        <a:solidFill>
                          <a:schemeClr val="tx1"/>
                        </a:solidFill>
                        <a:latin typeface="Mail Sans Roman Medium" pitchFamily="2" charset="0"/>
                      </a:endParaRPr>
                    </a:p>
                  </a:txBody>
                  <a:tcPr anchor="ctr">
                    <a:lnB w="12700" cap="flat" cmpd="sng" algn="ctr">
                      <a:solidFill>
                        <a:schemeClr val="tx1"/>
                      </a:solidFill>
                      <a:prstDash val="solid"/>
                      <a:round/>
                      <a:headEnd type="none" w="med" len="med"/>
                      <a:tailEnd type="none" w="med" len="med"/>
                    </a:lnB>
                    <a:noFill/>
                  </a:tcPr>
                </a:tc>
                <a:tc>
                  <a:txBody>
                    <a:bodyPr/>
                    <a:lstStyle/>
                    <a:p>
                      <a:r>
                        <a:rPr lang="ru-RU" b="0" i="0" dirty="0">
                          <a:solidFill>
                            <a:schemeClr val="tx1"/>
                          </a:solidFill>
                          <a:latin typeface="Mail Sans Roman Medium" pitchFamily="2" charset="0"/>
                        </a:rPr>
                        <a:t>Текст 2</a:t>
                      </a:r>
                      <a:endParaRPr lang="en-US" b="0" i="0" dirty="0">
                        <a:solidFill>
                          <a:schemeClr val="tx1"/>
                        </a:solidFill>
                        <a:latin typeface="Mail Sans Roman Medium" pitchFamily="2" charset="0"/>
                      </a:endParaRPr>
                    </a:p>
                  </a:txBody>
                  <a:tcPr anchor="ctr">
                    <a:lnB w="12700" cap="flat" cmpd="sng" algn="ctr">
                      <a:solidFill>
                        <a:schemeClr val="tx1"/>
                      </a:solidFill>
                      <a:prstDash val="solid"/>
                      <a:round/>
                      <a:headEnd type="none" w="med" len="med"/>
                      <a:tailEnd type="none" w="med" len="med"/>
                    </a:lnB>
                    <a:noFill/>
                  </a:tcPr>
                </a:tc>
                <a:tc>
                  <a:txBody>
                    <a:bodyPr/>
                    <a:lstStyle/>
                    <a:p>
                      <a:r>
                        <a:rPr lang="ru-RU" b="0" i="0" dirty="0">
                          <a:solidFill>
                            <a:schemeClr val="tx1"/>
                          </a:solidFill>
                          <a:latin typeface="Mail Sans Roman Medium" pitchFamily="2" charset="0"/>
                        </a:rPr>
                        <a:t>Текст 3</a:t>
                      </a:r>
                      <a:endParaRPr lang="en-US" b="0" i="0" dirty="0">
                        <a:solidFill>
                          <a:schemeClr val="tx1"/>
                        </a:solidFill>
                        <a:latin typeface="Mail Sans Roman Medium" pitchFamily="2" charset="0"/>
                      </a:endParaRPr>
                    </a:p>
                  </a:txBody>
                  <a:tcPr anchor="ctr">
                    <a:lnB w="12700" cap="flat" cmpd="sng" algn="ctr">
                      <a:solidFill>
                        <a:schemeClr val="tx1"/>
                      </a:solidFill>
                      <a:prstDash val="solid"/>
                      <a:round/>
                      <a:headEnd type="none" w="med" len="med"/>
                      <a:tailEnd type="none" w="med" len="med"/>
                    </a:lnB>
                    <a:noFill/>
                  </a:tcPr>
                </a:tc>
                <a:tc>
                  <a:txBody>
                    <a:bodyPr/>
                    <a:lstStyle/>
                    <a:p>
                      <a:r>
                        <a:rPr lang="ru-RU" b="0" i="0" dirty="0">
                          <a:solidFill>
                            <a:schemeClr val="tx1"/>
                          </a:solidFill>
                          <a:latin typeface="Mail Sans Roman Medium" pitchFamily="2" charset="0"/>
                        </a:rPr>
                        <a:t>Текст 4</a:t>
                      </a:r>
                      <a:endParaRPr lang="en-US" b="0" i="0" dirty="0">
                        <a:solidFill>
                          <a:schemeClr val="tx1"/>
                        </a:solidFill>
                        <a:latin typeface="Mail Sans Roman Medium" pitchFamily="2" charset="0"/>
                      </a:endParaRPr>
                    </a:p>
                  </a:txBody>
                  <a:tcPr anchor="ctr">
                    <a:lnB w="12700" cap="flat" cmpd="sng" algn="ctr">
                      <a:solidFill>
                        <a:schemeClr val="tx1"/>
                      </a:solidFill>
                      <a:prstDash val="solid"/>
                      <a:round/>
                      <a:headEnd type="none" w="med" len="med"/>
                      <a:tailEnd type="none" w="med" len="med"/>
                    </a:lnB>
                    <a:noFill/>
                  </a:tcPr>
                </a:tc>
                <a:tc>
                  <a:txBody>
                    <a:bodyPr/>
                    <a:lstStyle/>
                    <a:p>
                      <a:r>
                        <a:rPr lang="ru-RU" b="0" i="0" dirty="0">
                          <a:solidFill>
                            <a:schemeClr val="tx1"/>
                          </a:solidFill>
                          <a:latin typeface="Mail Sans Roman Medium" pitchFamily="2" charset="0"/>
                        </a:rPr>
                        <a:t>Текст 5</a:t>
                      </a:r>
                      <a:endParaRPr lang="en-US" b="0" i="0" dirty="0">
                        <a:solidFill>
                          <a:schemeClr val="tx1"/>
                        </a:solidFill>
                        <a:latin typeface="Mail Sans Roman Medium" pitchFamily="2"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0157857"/>
                  </a:ext>
                </a:extLst>
              </a:tr>
              <a:tr h="620321">
                <a:tc>
                  <a:txBody>
                    <a:bodyPr/>
                    <a:lstStyle/>
                    <a:p>
                      <a:r>
                        <a:rPr lang="ru-RU" dirty="0">
                          <a:solidFill>
                            <a:schemeClr val="tx1"/>
                          </a:solidFill>
                          <a:latin typeface="PT Mono" panose="02060509020205020204" pitchFamily="49" charset="77"/>
                        </a:rPr>
                        <a:t>Значение 1</a:t>
                      </a:r>
                      <a:endParaRPr lang="en-US" dirty="0">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dirty="0">
                          <a:solidFill>
                            <a:schemeClr val="tx1"/>
                          </a:solidFill>
                          <a:latin typeface="PT Mono" panose="02060509020205020204" pitchFamily="49" charset="77"/>
                        </a:rPr>
                        <a:t>Значение 2</a:t>
                      </a:r>
                      <a:endParaRPr lang="en-US" dirty="0">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dirty="0">
                          <a:solidFill>
                            <a:schemeClr val="tx1"/>
                          </a:solidFill>
                          <a:latin typeface="PT Mono" panose="02060509020205020204" pitchFamily="49" charset="77"/>
                        </a:rPr>
                        <a:t>Значение 3</a:t>
                      </a:r>
                      <a:endParaRPr lang="en-US" dirty="0">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dirty="0">
                          <a:solidFill>
                            <a:schemeClr val="tx1"/>
                          </a:solidFill>
                          <a:latin typeface="PT Mono" panose="02060509020205020204" pitchFamily="49" charset="77"/>
                        </a:rPr>
                        <a:t>Значение 4</a:t>
                      </a:r>
                      <a:endParaRPr lang="en-US" dirty="0">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dirty="0">
                          <a:solidFill>
                            <a:schemeClr val="tx1"/>
                          </a:solidFill>
                          <a:latin typeface="PT Mono" panose="02060509020205020204" pitchFamily="49" charset="77"/>
                        </a:rPr>
                        <a:t>Значение 5</a:t>
                      </a:r>
                      <a:endParaRPr lang="en-US" dirty="0">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1732330"/>
                  </a:ext>
                </a:extLst>
              </a:tr>
              <a:tr h="620321">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2643815"/>
                  </a:ext>
                </a:extLst>
              </a:tr>
              <a:tr h="620321">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945443"/>
                  </a:ext>
                </a:extLst>
              </a:tr>
              <a:tr h="620321">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4280529"/>
                  </a:ext>
                </a:extLst>
              </a:tr>
              <a:tr h="620321">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955313"/>
                  </a:ext>
                </a:extLst>
              </a:tr>
              <a:tr h="620321">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latin typeface="PT Mono" panose="02060509020205020204" pitchFamily="49" charset="77"/>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3378610"/>
                  </a:ext>
                </a:extLst>
              </a:tr>
            </a:tbl>
          </a:graphicData>
        </a:graphic>
      </p:graphicFrame>
    </p:spTree>
    <p:extLst>
      <p:ext uri="{BB962C8B-B14F-4D97-AF65-F5344CB8AC3E}">
        <p14:creationId xmlns:p14="http://schemas.microsoft.com/office/powerpoint/2010/main" val="138769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838200" y="6356350"/>
            <a:ext cx="2743200" cy="365125"/>
          </a:xfrm>
          <a:prstGeom prst="rect">
            <a:avLst/>
          </a:prstGeom>
        </p:spPr>
        <p:txBody>
          <a:bodyPr/>
          <a:lstStyle/>
          <a:p>
            <a:fld id="{F2FFB779-270B-4192-84BA-A697F48306DC}" type="datetimeFigureOut">
              <a:rPr lang="ru-RU" smtClean="0"/>
              <a:t>04.03.2021</a:t>
            </a:fld>
            <a:endParaRPr lang="ru-RU"/>
          </a:p>
        </p:txBody>
      </p:sp>
      <p:sp>
        <p:nvSpPr>
          <p:cNvPr id="3" name="Нижний колонтитул 2"/>
          <p:cNvSpPr>
            <a:spLocks noGrp="1"/>
          </p:cNvSpPr>
          <p:nvPr>
            <p:ph type="ftr" sz="quarter" idx="11"/>
          </p:nvPr>
        </p:nvSpPr>
        <p:spPr>
          <a:xfrm>
            <a:off x="4038600" y="6356350"/>
            <a:ext cx="4114800" cy="365125"/>
          </a:xfrm>
          <a:prstGeom prst="rect">
            <a:avLst/>
          </a:prstGeom>
        </p:spPr>
        <p:txBody>
          <a:bodyPr/>
          <a:lstStyle/>
          <a:p>
            <a:endParaRPr lang="ru-RU"/>
          </a:p>
        </p:txBody>
      </p:sp>
      <p:sp>
        <p:nvSpPr>
          <p:cNvPr id="4" name="Номер слайда 3"/>
          <p:cNvSpPr>
            <a:spLocks noGrp="1"/>
          </p:cNvSpPr>
          <p:nvPr>
            <p:ph type="sldNum" sz="quarter" idx="12"/>
          </p:nvPr>
        </p:nvSpPr>
        <p:spPr>
          <a:xfrm>
            <a:off x="8610600" y="6356350"/>
            <a:ext cx="2743200" cy="365125"/>
          </a:xfrm>
          <a:prstGeom prst="rect">
            <a:avLst/>
          </a:prstGeom>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98875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3154979492"/>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spc="-150">
          <a:solidFill>
            <a:schemeClr val="tx1"/>
          </a:solidFill>
          <a:latin typeface="Mail Sans Roman"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Mono" panose="02060509020205020204" pitchFamily="49"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Mono" panose="02060509020205020204" pitchFamily="49"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Mono" panose="02060509020205020204" pitchFamily="49"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Mono" panose="02060509020205020204" pitchFamily="49"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Mono" panose="02060509020205020204" pitchFamily="49"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k.yukhin@corp.mail.ru"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t.me/joinchat/iCTihZKr2pVkYzMy" TargetMode="External"/><Relationship Id="rId4" Type="http://schemas.openxmlformats.org/officeDocument/2006/relationships/hyperlink" Target="mailto:s.bronnikov@corp.mail.r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vger.kernel.org/" TargetMode="Externa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openclipart.org/detail/204559/ramriegel-by-krid" TargetMode="External"/><Relationship Id="rId5" Type="http://schemas.openxmlformats.org/officeDocument/2006/relationships/image" Target="../media/image20.png"/><Relationship Id="rId10" Type="http://schemas.openxmlformats.org/officeDocument/2006/relationships/image" Target="../media/image57.svg"/><Relationship Id="rId4" Type="http://schemas.openxmlformats.org/officeDocument/2006/relationships/image" Target="../media/image53.sv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openclipart.org/detail/204559/ramriegel-by-krid" TargetMode="External"/><Relationship Id="rId5" Type="http://schemas.openxmlformats.org/officeDocument/2006/relationships/image" Target="../media/image20.png"/><Relationship Id="rId10" Type="http://schemas.openxmlformats.org/officeDocument/2006/relationships/image" Target="../media/image60.svg"/><Relationship Id="rId4" Type="http://schemas.openxmlformats.org/officeDocument/2006/relationships/image" Target="../media/image53.sv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arantool/syspro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forms.gle/CDAvCBEzzFpZtuLV6"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hyperlink" Target="https://forms.gle/ktmRvTGFcV2Pe55u8" TargetMode="External"/><Relationship Id="rId2" Type="http://schemas.openxmlformats.org/officeDocument/2006/relationships/hyperlink" Target="https://github.com/tarantool/sysprog"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slides.com/gerold103/sysprog0"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hyperlink" Target="https://ubuntu.com/download/desktop" TargetMode="External"/><Relationship Id="rId5" Type="http://schemas.openxmlformats.org/officeDocument/2006/relationships/hyperlink" Target="https://www.virtualbox.org/" TargetMode="Externa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multicians.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openclipart.org/detail/204559/ramriegel-by-krid" TargetMode="External"/><Relationship Id="rId5" Type="http://schemas.openxmlformats.org/officeDocument/2006/relationships/image" Target="../media/image20.png"/><Relationship Id="rId4" Type="http://schemas.openxmlformats.org/officeDocument/2006/relationships/hyperlink" Target="https://ux.stackexchange.com/questions/31784/what-is-the-origin-meaning-of-the-icon-used-for-databas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Autofit/>
          </a:bodyPr>
          <a:lstStyle/>
          <a:p>
            <a:r>
              <a:rPr lang="ru-RU" sz="7200" dirty="0"/>
              <a:t>Системное программирование</a:t>
            </a:r>
          </a:p>
        </p:txBody>
      </p:sp>
      <p:sp>
        <p:nvSpPr>
          <p:cNvPr id="3" name="Подзаголовок 2"/>
          <p:cNvSpPr>
            <a:spLocks noGrp="1"/>
          </p:cNvSpPr>
          <p:nvPr>
            <p:ph type="subTitle" idx="1"/>
          </p:nvPr>
        </p:nvSpPr>
        <p:spPr>
          <a:xfrm>
            <a:off x="1524000" y="3935528"/>
            <a:ext cx="9144000" cy="730782"/>
          </a:xfrm>
        </p:spPr>
        <p:txBody>
          <a:bodyPr>
            <a:normAutofit lnSpcReduction="10000"/>
          </a:bodyPr>
          <a:lstStyle/>
          <a:p>
            <a:r>
              <a:rPr lang="ru-RU" dirty="0"/>
              <a:t>Вводная лекция.</a:t>
            </a:r>
            <a:br>
              <a:rPr lang="ru-RU" dirty="0"/>
            </a:br>
            <a:r>
              <a:rPr lang="ru-RU" i="1" dirty="0"/>
              <a:t>О курсе. История </a:t>
            </a:r>
            <a:r>
              <a:rPr lang="ru-RU" i="1" dirty="0" err="1"/>
              <a:t>Unix</a:t>
            </a:r>
            <a:r>
              <a:rPr lang="ru-RU" i="1" dirty="0"/>
              <a:t>, </a:t>
            </a:r>
            <a:r>
              <a:rPr lang="ru-RU" i="1" dirty="0" err="1"/>
              <a:t>Linux</a:t>
            </a:r>
            <a:r>
              <a:rPr lang="ru-RU" i="1" dirty="0"/>
              <a:t>. Архитектуры. Стандарты.</a:t>
            </a:r>
          </a:p>
        </p:txBody>
      </p:sp>
      <p:pic>
        <p:nvPicPr>
          <p:cNvPr id="5" name="Graphic 4">
            <a:extLst>
              <a:ext uri="{FF2B5EF4-FFF2-40B4-BE49-F238E27FC236}">
                <a16:creationId xmlns:a16="http://schemas.microsoft.com/office/drawing/2014/main" id="{5DD6230F-448F-AE4E-BA86-4DCC436D83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25004" y="1572785"/>
            <a:ext cx="1741992" cy="566570"/>
          </a:xfrm>
          <a:prstGeom prst="rect">
            <a:avLst/>
          </a:prstGeom>
        </p:spPr>
      </p:pic>
      <p:sp>
        <p:nvSpPr>
          <p:cNvPr id="6" name="Подзаголовок 2">
            <a:extLst>
              <a:ext uri="{FF2B5EF4-FFF2-40B4-BE49-F238E27FC236}">
                <a16:creationId xmlns:a16="http://schemas.microsoft.com/office/drawing/2014/main" id="{B1AE89F1-E952-4198-9F91-9D9362CAA7BD}"/>
              </a:ext>
            </a:extLst>
          </p:cNvPr>
          <p:cNvSpPr txBox="1">
            <a:spLocks/>
          </p:cNvSpPr>
          <p:nvPr/>
        </p:nvSpPr>
        <p:spPr>
          <a:xfrm>
            <a:off x="1538344" y="6060244"/>
            <a:ext cx="9144000" cy="4434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PT Mono" panose="02060509020205020204" pitchFamily="49"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PT Mono" panose="02060509020205020204" pitchFamily="49"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PT Mono" panose="02060509020205020204" pitchFamily="49"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PT Mono" panose="02060509020205020204" pitchFamily="49"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PT Mono" panose="02060509020205020204" pitchFamily="49"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dirty="0"/>
              <a:t>Кирилл Юхин</a:t>
            </a:r>
          </a:p>
        </p:txBody>
      </p:sp>
    </p:spTree>
    <p:extLst>
      <p:ext uri="{BB962C8B-B14F-4D97-AF65-F5344CB8AC3E}">
        <p14:creationId xmlns:p14="http://schemas.microsoft.com/office/powerpoint/2010/main" val="13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CC97C-6F06-4ECC-ADB6-95801B30A773}"/>
              </a:ext>
            </a:extLst>
          </p:cNvPr>
          <p:cNvSpPr>
            <a:spLocks noGrp="1"/>
          </p:cNvSpPr>
          <p:nvPr>
            <p:ph idx="1"/>
          </p:nvPr>
        </p:nvSpPr>
        <p:spPr>
          <a:xfrm>
            <a:off x="620486" y="1825625"/>
            <a:ext cx="10951028" cy="471261"/>
          </a:xfrm>
        </p:spPr>
        <p:txBody>
          <a:bodyPr>
            <a:normAutofit lnSpcReduction="10000"/>
          </a:bodyPr>
          <a:lstStyle/>
          <a:p>
            <a:pPr marL="0" indent="0" algn="ctr">
              <a:buNone/>
            </a:pPr>
            <a:r>
              <a:rPr lang="ru-RU" dirty="0"/>
              <a:t>3</a:t>
            </a:r>
            <a:r>
              <a:rPr lang="en-US" dirty="0"/>
              <a:t>. </a:t>
            </a:r>
            <a:r>
              <a:rPr lang="ru-RU" dirty="0"/>
              <a:t>Изменение аппаратной конфигурации</a:t>
            </a:r>
          </a:p>
        </p:txBody>
      </p:sp>
      <p:sp>
        <p:nvSpPr>
          <p:cNvPr id="3" name="Title 2">
            <a:extLst>
              <a:ext uri="{FF2B5EF4-FFF2-40B4-BE49-F238E27FC236}">
                <a16:creationId xmlns:a16="http://schemas.microsoft.com/office/drawing/2014/main" id="{99231F36-E5FF-4F76-B7ED-875C60C79358}"/>
              </a:ext>
            </a:extLst>
          </p:cNvPr>
          <p:cNvSpPr>
            <a:spLocks noGrp="1"/>
          </p:cNvSpPr>
          <p:nvPr>
            <p:ph type="title"/>
          </p:nvPr>
        </p:nvSpPr>
        <p:spPr/>
        <p:txBody>
          <a:bodyPr/>
          <a:lstStyle/>
          <a:p>
            <a:r>
              <a:rPr lang="en-US" dirty="0"/>
              <a:t>Multics</a:t>
            </a:r>
            <a:endParaRPr lang="ru-RU" dirty="0"/>
          </a:p>
        </p:txBody>
      </p:sp>
      <p:pic>
        <p:nvPicPr>
          <p:cNvPr id="7170" name="Picture 2" descr="http://www.tothepc.com/pic/fake-funny-message-boxes-windows.png">
            <a:extLst>
              <a:ext uri="{FF2B5EF4-FFF2-40B4-BE49-F238E27FC236}">
                <a16:creationId xmlns:a16="http://schemas.microsoft.com/office/drawing/2014/main" id="{035F3AFE-8866-49FF-B22A-A84BA4ACE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241" y="2920093"/>
            <a:ext cx="5239518"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211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CC97C-6F06-4ECC-ADB6-95801B30A773}"/>
              </a:ext>
            </a:extLst>
          </p:cNvPr>
          <p:cNvSpPr>
            <a:spLocks noGrp="1"/>
          </p:cNvSpPr>
          <p:nvPr>
            <p:ph idx="1"/>
          </p:nvPr>
        </p:nvSpPr>
        <p:spPr>
          <a:xfrm>
            <a:off x="620486" y="1825625"/>
            <a:ext cx="10951028" cy="471261"/>
          </a:xfrm>
        </p:spPr>
        <p:txBody>
          <a:bodyPr>
            <a:normAutofit lnSpcReduction="10000"/>
          </a:bodyPr>
          <a:lstStyle/>
          <a:p>
            <a:pPr marL="0" indent="0" algn="ctr">
              <a:buNone/>
            </a:pPr>
            <a:r>
              <a:rPr lang="ru-RU" dirty="0"/>
              <a:t>4</a:t>
            </a:r>
            <a:r>
              <a:rPr lang="en-US" dirty="0"/>
              <a:t>. Shell</a:t>
            </a:r>
            <a:endParaRPr lang="ru-RU" dirty="0"/>
          </a:p>
        </p:txBody>
      </p:sp>
      <p:sp>
        <p:nvSpPr>
          <p:cNvPr id="3" name="Title 2">
            <a:extLst>
              <a:ext uri="{FF2B5EF4-FFF2-40B4-BE49-F238E27FC236}">
                <a16:creationId xmlns:a16="http://schemas.microsoft.com/office/drawing/2014/main" id="{99231F36-E5FF-4F76-B7ED-875C60C79358}"/>
              </a:ext>
            </a:extLst>
          </p:cNvPr>
          <p:cNvSpPr>
            <a:spLocks noGrp="1"/>
          </p:cNvSpPr>
          <p:nvPr>
            <p:ph type="title"/>
          </p:nvPr>
        </p:nvSpPr>
        <p:spPr/>
        <p:txBody>
          <a:bodyPr/>
          <a:lstStyle/>
          <a:p>
            <a:r>
              <a:rPr lang="en-US" dirty="0"/>
              <a:t>Multics</a:t>
            </a:r>
            <a:endParaRPr lang="ru-RU" dirty="0"/>
          </a:p>
        </p:txBody>
      </p:sp>
      <p:pic>
        <p:nvPicPr>
          <p:cNvPr id="8194" name="Picture 2" descr="help (command) - Wikipedia">
            <a:extLst>
              <a:ext uri="{FF2B5EF4-FFF2-40B4-BE49-F238E27FC236}">
                <a16:creationId xmlns:a16="http://schemas.microsoft.com/office/drawing/2014/main" id="{5AB384D3-A704-4687-AB86-73FCE0506C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486" y="2456087"/>
            <a:ext cx="4512129" cy="33840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D3CFB278-C8A9-41E6-85B7-AFCAD2A585B9}"/>
              </a:ext>
            </a:extLst>
          </p:cNvPr>
          <p:cNvSpPr>
            <a:spLocks noChangeArrowheads="1"/>
          </p:cNvSpPr>
          <p:nvPr/>
        </p:nvSpPr>
        <p:spPr bwMode="auto">
          <a:xfrm>
            <a:off x="7021285" y="2456087"/>
            <a:ext cx="3096986" cy="538609"/>
          </a:xfrm>
          <a:prstGeom prst="rect">
            <a:avLst/>
          </a:prstGeom>
          <a:noFill/>
          <a:ln>
            <a:noFill/>
          </a:ln>
          <a:effec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3200" b="0" i="0" u="none" strike="noStrike" cap="none" normalizeH="0" baseline="0" dirty="0">
                <a:ln>
                  <a:noFill/>
                </a:ln>
                <a:solidFill>
                  <a:srgbClr val="666666"/>
                </a:solidFill>
                <a:effectLst/>
                <a:latin typeface="Courier New" panose="02070309020205020404" pitchFamily="49" charset="0"/>
                <a:cs typeface="Courier New" panose="02070309020205020404" pitchFamily="49" charset="0"/>
              </a:rPr>
              <a:t>~$ </a:t>
            </a:r>
            <a:r>
              <a:rPr kumimoji="0" lang="ru-RU" altLang="ru-RU" sz="3200" b="1" i="0" u="none" strike="noStrike" cap="none" normalizeH="0" baseline="0" dirty="0" err="1">
                <a:ln>
                  <a:noFill/>
                </a:ln>
                <a:solidFill>
                  <a:srgbClr val="C20CB9"/>
                </a:solidFill>
                <a:effectLst/>
                <a:latin typeface="Courier New" panose="02070309020205020404" pitchFamily="49" charset="0"/>
                <a:cs typeface="Courier New" panose="02070309020205020404" pitchFamily="49" charset="0"/>
              </a:rPr>
              <a:t>man</a:t>
            </a:r>
            <a:r>
              <a:rPr kumimoji="0" lang="ru-RU" altLang="ru-RU" sz="32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3200" b="1" i="0" u="none" strike="noStrike" cap="none" normalizeH="0" baseline="0" dirty="0" err="1">
                <a:ln>
                  <a:noFill/>
                </a:ln>
                <a:solidFill>
                  <a:srgbClr val="C20CB9"/>
                </a:solidFill>
                <a:effectLst/>
                <a:latin typeface="Courier New" panose="02070309020205020404" pitchFamily="49" charset="0"/>
                <a:cs typeface="Courier New" panose="02070309020205020404" pitchFamily="49" charset="0"/>
              </a:rPr>
              <a:t>man</a:t>
            </a:r>
            <a:r>
              <a:rPr kumimoji="0" lang="ru-RU" altLang="ru-RU" b="0" i="0" u="none" strike="noStrike" cap="none" normalizeH="0" baseline="0" dirty="0">
                <a:ln>
                  <a:noFill/>
                </a:ln>
                <a:solidFill>
                  <a:schemeClr val="tx1"/>
                </a:solidFill>
                <a:effectLst/>
              </a:rPr>
              <a:t> </a:t>
            </a:r>
            <a:endParaRPr kumimoji="0" lang="ru-RU" altLang="ru-RU" sz="7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777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CC97C-6F06-4ECC-ADB6-95801B30A773}"/>
              </a:ext>
            </a:extLst>
          </p:cNvPr>
          <p:cNvSpPr>
            <a:spLocks noGrp="1"/>
          </p:cNvSpPr>
          <p:nvPr>
            <p:ph idx="1"/>
          </p:nvPr>
        </p:nvSpPr>
        <p:spPr>
          <a:xfrm>
            <a:off x="620486" y="1825625"/>
            <a:ext cx="10951028" cy="471261"/>
          </a:xfrm>
        </p:spPr>
        <p:txBody>
          <a:bodyPr>
            <a:normAutofit lnSpcReduction="10000"/>
          </a:bodyPr>
          <a:lstStyle/>
          <a:p>
            <a:pPr marL="0" indent="0" algn="ctr">
              <a:buNone/>
            </a:pPr>
            <a:r>
              <a:rPr lang="ru-RU" dirty="0"/>
              <a:t>5</a:t>
            </a:r>
            <a:r>
              <a:rPr lang="en-US" dirty="0"/>
              <a:t>. </a:t>
            </a:r>
            <a:r>
              <a:rPr lang="ru-RU" dirty="0"/>
              <a:t>Кольца безопасности</a:t>
            </a:r>
          </a:p>
        </p:txBody>
      </p:sp>
      <p:sp>
        <p:nvSpPr>
          <p:cNvPr id="3" name="Title 2">
            <a:extLst>
              <a:ext uri="{FF2B5EF4-FFF2-40B4-BE49-F238E27FC236}">
                <a16:creationId xmlns:a16="http://schemas.microsoft.com/office/drawing/2014/main" id="{99231F36-E5FF-4F76-B7ED-875C60C79358}"/>
              </a:ext>
            </a:extLst>
          </p:cNvPr>
          <p:cNvSpPr>
            <a:spLocks noGrp="1"/>
          </p:cNvSpPr>
          <p:nvPr>
            <p:ph type="title"/>
          </p:nvPr>
        </p:nvSpPr>
        <p:spPr/>
        <p:txBody>
          <a:bodyPr/>
          <a:lstStyle/>
          <a:p>
            <a:r>
              <a:rPr lang="en-US" dirty="0"/>
              <a:t>Multics</a:t>
            </a:r>
            <a:endParaRPr lang="ru-RU" dirty="0"/>
          </a:p>
        </p:txBody>
      </p:sp>
      <p:pic>
        <p:nvPicPr>
          <p:cNvPr id="9218" name="Picture 2" descr="Ring -3 exploits and existence of other rings - Information Security Stack  Exchange">
            <a:extLst>
              <a:ext uri="{FF2B5EF4-FFF2-40B4-BE49-F238E27FC236}">
                <a16:creationId xmlns:a16="http://schemas.microsoft.com/office/drawing/2014/main" id="{836BDE76-92D4-4BC0-ABE0-CA2A284A67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940" y="2480612"/>
            <a:ext cx="5993946" cy="432429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igure5">
            <a:extLst>
              <a:ext uri="{FF2B5EF4-FFF2-40B4-BE49-F238E27FC236}">
                <a16:creationId xmlns:a16="http://schemas.microsoft.com/office/drawing/2014/main" id="{0E817A5F-3F72-451E-A60F-4A39A3D8A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886" y="3064328"/>
            <a:ext cx="5327051" cy="25037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BD6EFDA-D551-4BB1-B0C3-166BA82AFBA3}"/>
              </a:ext>
            </a:extLst>
          </p:cNvPr>
          <p:cNvSpPr/>
          <p:nvPr/>
        </p:nvSpPr>
        <p:spPr>
          <a:xfrm>
            <a:off x="8888186" y="3178629"/>
            <a:ext cx="1110343" cy="609600"/>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70078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CC97C-6F06-4ECC-ADB6-95801B30A773}"/>
              </a:ext>
            </a:extLst>
          </p:cNvPr>
          <p:cNvSpPr>
            <a:spLocks noGrp="1"/>
          </p:cNvSpPr>
          <p:nvPr>
            <p:ph idx="1"/>
          </p:nvPr>
        </p:nvSpPr>
        <p:spPr>
          <a:xfrm>
            <a:off x="620486" y="1825625"/>
            <a:ext cx="10951028" cy="471261"/>
          </a:xfrm>
        </p:spPr>
        <p:txBody>
          <a:bodyPr>
            <a:normAutofit lnSpcReduction="10000"/>
          </a:bodyPr>
          <a:lstStyle/>
          <a:p>
            <a:pPr marL="0" indent="0" algn="ctr">
              <a:buNone/>
            </a:pPr>
            <a:r>
              <a:rPr lang="ru-RU" dirty="0"/>
              <a:t>6</a:t>
            </a:r>
            <a:r>
              <a:rPr lang="en-US" dirty="0"/>
              <a:t>. </a:t>
            </a:r>
            <a:r>
              <a:rPr lang="ru-RU" dirty="0"/>
              <a:t>Иерархическая файловая система</a:t>
            </a:r>
          </a:p>
        </p:txBody>
      </p:sp>
      <p:sp>
        <p:nvSpPr>
          <p:cNvPr id="3" name="Title 2">
            <a:extLst>
              <a:ext uri="{FF2B5EF4-FFF2-40B4-BE49-F238E27FC236}">
                <a16:creationId xmlns:a16="http://schemas.microsoft.com/office/drawing/2014/main" id="{99231F36-E5FF-4F76-B7ED-875C60C79358}"/>
              </a:ext>
            </a:extLst>
          </p:cNvPr>
          <p:cNvSpPr>
            <a:spLocks noGrp="1"/>
          </p:cNvSpPr>
          <p:nvPr>
            <p:ph type="title"/>
          </p:nvPr>
        </p:nvSpPr>
        <p:spPr/>
        <p:txBody>
          <a:bodyPr/>
          <a:lstStyle/>
          <a:p>
            <a:r>
              <a:rPr lang="en-US" dirty="0"/>
              <a:t>Multics</a:t>
            </a:r>
            <a:endParaRPr lang="ru-RU" dirty="0"/>
          </a:p>
        </p:txBody>
      </p:sp>
      <p:pic>
        <p:nvPicPr>
          <p:cNvPr id="10242" name="Picture 2" descr="What is a File System?">
            <a:extLst>
              <a:ext uri="{FF2B5EF4-FFF2-40B4-BE49-F238E27FC236}">
                <a16:creationId xmlns:a16="http://schemas.microsoft.com/office/drawing/2014/main" id="{08ECC0E2-8D9E-4BC2-8AB1-5A4B51EF8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557" y="2492828"/>
            <a:ext cx="6106885" cy="3758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85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363ECB-7529-408B-8C2F-6A36E517B48D}"/>
              </a:ext>
            </a:extLst>
          </p:cNvPr>
          <p:cNvSpPr>
            <a:spLocks noGrp="1"/>
          </p:cNvSpPr>
          <p:nvPr>
            <p:ph type="title"/>
          </p:nvPr>
        </p:nvSpPr>
        <p:spPr/>
        <p:txBody>
          <a:bodyPr/>
          <a:lstStyle/>
          <a:p>
            <a:r>
              <a:rPr lang="en-US" dirty="0"/>
              <a:t>Unix vs. Multics</a:t>
            </a:r>
            <a:endParaRPr lang="ru-RU" dirty="0"/>
          </a:p>
        </p:txBody>
      </p:sp>
      <p:pic>
        <p:nvPicPr>
          <p:cNvPr id="4" name="Picture 3">
            <a:extLst>
              <a:ext uri="{FF2B5EF4-FFF2-40B4-BE49-F238E27FC236}">
                <a16:creationId xmlns:a16="http://schemas.microsoft.com/office/drawing/2014/main" id="{BC443065-91FA-49FA-A242-0CEBED9ACFD0}"/>
              </a:ext>
            </a:extLst>
          </p:cNvPr>
          <p:cNvPicPr>
            <a:picLocks noChangeAspect="1"/>
          </p:cNvPicPr>
          <p:nvPr/>
        </p:nvPicPr>
        <p:blipFill>
          <a:blip r:embed="rId3"/>
          <a:stretch>
            <a:fillRect/>
          </a:stretch>
        </p:blipFill>
        <p:spPr>
          <a:xfrm>
            <a:off x="935167" y="1825625"/>
            <a:ext cx="3746693" cy="2540131"/>
          </a:xfrm>
          <a:prstGeom prst="rect">
            <a:avLst/>
          </a:prstGeom>
        </p:spPr>
      </p:pic>
      <p:pic>
        <p:nvPicPr>
          <p:cNvPr id="11266" name="Picture 2" descr="645 System: Artist's Conception">
            <a:extLst>
              <a:ext uri="{FF2B5EF4-FFF2-40B4-BE49-F238E27FC236}">
                <a16:creationId xmlns:a16="http://schemas.microsoft.com/office/drawing/2014/main" id="{852F188D-692D-46D7-9CD5-8255B5F59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14" y="1825626"/>
            <a:ext cx="5704795" cy="3015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C5A301-C793-4CA0-9BC7-976F34EFB015}"/>
              </a:ext>
            </a:extLst>
          </p:cNvPr>
          <p:cNvSpPr txBox="1"/>
          <p:nvPr/>
        </p:nvSpPr>
        <p:spPr>
          <a:xfrm>
            <a:off x="1760763" y="4656710"/>
            <a:ext cx="2095500" cy="369332"/>
          </a:xfrm>
          <a:prstGeom prst="rect">
            <a:avLst/>
          </a:prstGeom>
          <a:noFill/>
        </p:spPr>
        <p:txBody>
          <a:bodyPr wrap="square" rtlCol="0">
            <a:spAutoFit/>
          </a:bodyPr>
          <a:lstStyle/>
          <a:p>
            <a:pPr algn="ctr"/>
            <a:r>
              <a:rPr lang="en-US" dirty="0"/>
              <a:t>UNIX / eunuchs</a:t>
            </a:r>
            <a:endParaRPr lang="ru-RU" dirty="0"/>
          </a:p>
        </p:txBody>
      </p:sp>
      <p:sp>
        <p:nvSpPr>
          <p:cNvPr id="6" name="TextBox 5">
            <a:extLst>
              <a:ext uri="{FF2B5EF4-FFF2-40B4-BE49-F238E27FC236}">
                <a16:creationId xmlns:a16="http://schemas.microsoft.com/office/drawing/2014/main" id="{20AAEE2C-137C-481E-BCA5-F745CAE24A05}"/>
              </a:ext>
            </a:extLst>
          </p:cNvPr>
          <p:cNvSpPr txBox="1"/>
          <p:nvPr/>
        </p:nvSpPr>
        <p:spPr>
          <a:xfrm>
            <a:off x="6716825" y="5026042"/>
            <a:ext cx="4136571" cy="369332"/>
          </a:xfrm>
          <a:prstGeom prst="rect">
            <a:avLst/>
          </a:prstGeom>
          <a:noFill/>
        </p:spPr>
        <p:txBody>
          <a:bodyPr wrap="square" rtlCol="0">
            <a:spAutoFit/>
          </a:bodyPr>
          <a:lstStyle/>
          <a:p>
            <a:pPr algn="ctr"/>
            <a:r>
              <a:rPr lang="ru-RU"/>
              <a:t>Компьютер для работы в </a:t>
            </a:r>
            <a:r>
              <a:rPr lang="ru-RU" dirty="0" err="1"/>
              <a:t>Multics</a:t>
            </a:r>
            <a:endParaRPr lang="ru-RU" dirty="0"/>
          </a:p>
        </p:txBody>
      </p:sp>
    </p:spTree>
    <p:extLst>
      <p:ext uri="{BB962C8B-B14F-4D97-AF65-F5344CB8AC3E}">
        <p14:creationId xmlns:p14="http://schemas.microsoft.com/office/powerpoint/2010/main" val="4019759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3A08E3-3872-46E7-9699-6BDB21C00553}"/>
              </a:ext>
            </a:extLst>
          </p:cNvPr>
          <p:cNvSpPr>
            <a:spLocks noGrp="1"/>
          </p:cNvSpPr>
          <p:nvPr>
            <p:ph type="title"/>
          </p:nvPr>
        </p:nvSpPr>
        <p:spPr/>
        <p:txBody>
          <a:bodyPr/>
          <a:lstStyle/>
          <a:p>
            <a:r>
              <a:rPr lang="ru-RU" dirty="0"/>
              <a:t>История </a:t>
            </a:r>
            <a:r>
              <a:rPr lang="en-US" dirty="0"/>
              <a:t>Unix</a:t>
            </a:r>
            <a:endParaRPr lang="ru-RU" dirty="0"/>
          </a:p>
        </p:txBody>
      </p:sp>
      <p:cxnSp>
        <p:nvCxnSpPr>
          <p:cNvPr id="5" name="Straight Connector 4">
            <a:extLst>
              <a:ext uri="{FF2B5EF4-FFF2-40B4-BE49-F238E27FC236}">
                <a16:creationId xmlns:a16="http://schemas.microsoft.com/office/drawing/2014/main" id="{63DC231E-BA7C-4D35-875C-850C35DA0111}"/>
              </a:ext>
            </a:extLst>
          </p:cNvPr>
          <p:cNvCxnSpPr/>
          <p:nvPr/>
        </p:nvCxnSpPr>
        <p:spPr>
          <a:xfrm>
            <a:off x="914400" y="5274129"/>
            <a:ext cx="10281557" cy="0"/>
          </a:xfrm>
          <a:prstGeom prst="line">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63A4578-8E07-4DE8-BEC9-B755550C52C3}"/>
              </a:ext>
            </a:extLst>
          </p:cNvPr>
          <p:cNvSpPr/>
          <p:nvPr/>
        </p:nvSpPr>
        <p:spPr>
          <a:xfrm>
            <a:off x="2302328" y="5138060"/>
            <a:ext cx="272137" cy="27213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Oval 6">
            <a:extLst>
              <a:ext uri="{FF2B5EF4-FFF2-40B4-BE49-F238E27FC236}">
                <a16:creationId xmlns:a16="http://schemas.microsoft.com/office/drawing/2014/main" id="{38B0068C-F4BF-4962-B25C-8ECED6C2089A}"/>
              </a:ext>
            </a:extLst>
          </p:cNvPr>
          <p:cNvSpPr/>
          <p:nvPr/>
        </p:nvSpPr>
        <p:spPr>
          <a:xfrm>
            <a:off x="5971585" y="5138060"/>
            <a:ext cx="272137" cy="27213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Oval 7">
            <a:extLst>
              <a:ext uri="{FF2B5EF4-FFF2-40B4-BE49-F238E27FC236}">
                <a16:creationId xmlns:a16="http://schemas.microsoft.com/office/drawing/2014/main" id="{E1CCB1B4-F250-4E18-9F23-0DE99D382706}"/>
              </a:ext>
            </a:extLst>
          </p:cNvPr>
          <p:cNvSpPr/>
          <p:nvPr/>
        </p:nvSpPr>
        <p:spPr>
          <a:xfrm>
            <a:off x="9595757" y="5138059"/>
            <a:ext cx="272137" cy="27213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290" name="Picture 2" descr="1969: Creation of Unix – Channel Futures">
            <a:extLst>
              <a:ext uri="{FF2B5EF4-FFF2-40B4-BE49-F238E27FC236}">
                <a16:creationId xmlns:a16="http://schemas.microsoft.com/office/drawing/2014/main" id="{DAE0D157-E6CE-498D-B905-A3902D4E3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85" y="2221815"/>
            <a:ext cx="3186789" cy="21129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ile:UNIX-Licence-Plate.JPG - Wikimedia Commons">
            <a:extLst>
              <a:ext uri="{FF2B5EF4-FFF2-40B4-BE49-F238E27FC236}">
                <a16:creationId xmlns:a16="http://schemas.microsoft.com/office/drawing/2014/main" id="{3729FB9E-4D47-47B5-BFF8-E999883750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9200" y="2293050"/>
            <a:ext cx="4020546" cy="20417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122A03-5E74-421F-94ED-2CA0E0954326}"/>
              </a:ext>
            </a:extLst>
          </p:cNvPr>
          <p:cNvSpPr txBox="1"/>
          <p:nvPr/>
        </p:nvSpPr>
        <p:spPr>
          <a:xfrm>
            <a:off x="1774367" y="5468266"/>
            <a:ext cx="1328057" cy="369332"/>
          </a:xfrm>
          <a:prstGeom prst="rect">
            <a:avLst/>
          </a:prstGeom>
          <a:noFill/>
        </p:spPr>
        <p:txBody>
          <a:bodyPr wrap="square" rtlCol="0">
            <a:spAutoFit/>
          </a:bodyPr>
          <a:lstStyle/>
          <a:p>
            <a:pPr algn="ctr"/>
            <a:r>
              <a:rPr lang="ru-RU" dirty="0"/>
              <a:t>Создание</a:t>
            </a:r>
          </a:p>
        </p:txBody>
      </p:sp>
      <p:sp>
        <p:nvSpPr>
          <p:cNvPr id="14" name="TextBox 13">
            <a:extLst>
              <a:ext uri="{FF2B5EF4-FFF2-40B4-BE49-F238E27FC236}">
                <a16:creationId xmlns:a16="http://schemas.microsoft.com/office/drawing/2014/main" id="{18577964-C8CA-4496-ABCC-8E50B66152E7}"/>
              </a:ext>
            </a:extLst>
          </p:cNvPr>
          <p:cNvSpPr txBox="1"/>
          <p:nvPr/>
        </p:nvSpPr>
        <p:spPr>
          <a:xfrm>
            <a:off x="5443624" y="5468266"/>
            <a:ext cx="1328057" cy="369332"/>
          </a:xfrm>
          <a:prstGeom prst="rect">
            <a:avLst/>
          </a:prstGeom>
          <a:noFill/>
        </p:spPr>
        <p:txBody>
          <a:bodyPr wrap="square" rtlCol="0">
            <a:spAutoFit/>
          </a:bodyPr>
          <a:lstStyle/>
          <a:p>
            <a:pPr algn="ctr"/>
            <a:r>
              <a:rPr lang="ru-RU" dirty="0"/>
              <a:t>Имя</a:t>
            </a:r>
          </a:p>
        </p:txBody>
      </p:sp>
      <p:sp>
        <p:nvSpPr>
          <p:cNvPr id="15" name="TextBox 14">
            <a:extLst>
              <a:ext uri="{FF2B5EF4-FFF2-40B4-BE49-F238E27FC236}">
                <a16:creationId xmlns:a16="http://schemas.microsoft.com/office/drawing/2014/main" id="{F2EB8A27-3196-4999-816F-6D313ADA9AF6}"/>
              </a:ext>
            </a:extLst>
          </p:cNvPr>
          <p:cNvSpPr txBox="1"/>
          <p:nvPr/>
        </p:nvSpPr>
        <p:spPr>
          <a:xfrm>
            <a:off x="9067796" y="5468266"/>
            <a:ext cx="1328057" cy="369332"/>
          </a:xfrm>
          <a:prstGeom prst="rect">
            <a:avLst/>
          </a:prstGeom>
          <a:noFill/>
        </p:spPr>
        <p:txBody>
          <a:bodyPr wrap="square" rtlCol="0">
            <a:spAutoFit/>
          </a:bodyPr>
          <a:lstStyle/>
          <a:p>
            <a:pPr algn="ctr"/>
            <a:r>
              <a:rPr lang="en-US" dirty="0"/>
              <a:t>man</a:t>
            </a:r>
            <a:endParaRPr lang="ru-RU" dirty="0"/>
          </a:p>
        </p:txBody>
      </p:sp>
      <p:pic>
        <p:nvPicPr>
          <p:cNvPr id="12296" name="Picture 8" descr="man page - Wikiwand">
            <a:extLst>
              <a:ext uri="{FF2B5EF4-FFF2-40B4-BE49-F238E27FC236}">
                <a16:creationId xmlns:a16="http://schemas.microsoft.com/office/drawing/2014/main" id="{1E2AB81E-B3FE-414F-A11D-5C965E505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772" y="1311175"/>
            <a:ext cx="3112374" cy="30227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6556661-4067-42E4-950A-03F8A8F68C45}"/>
              </a:ext>
            </a:extLst>
          </p:cNvPr>
          <p:cNvSpPr txBox="1"/>
          <p:nvPr/>
        </p:nvSpPr>
        <p:spPr>
          <a:xfrm>
            <a:off x="1774367" y="4710659"/>
            <a:ext cx="1328057" cy="369332"/>
          </a:xfrm>
          <a:prstGeom prst="rect">
            <a:avLst/>
          </a:prstGeom>
          <a:noFill/>
        </p:spPr>
        <p:txBody>
          <a:bodyPr wrap="square" rtlCol="0">
            <a:spAutoFit/>
          </a:bodyPr>
          <a:lstStyle/>
          <a:p>
            <a:pPr algn="ctr"/>
            <a:r>
              <a:rPr lang="en-US" b="1" dirty="0"/>
              <a:t>1969</a:t>
            </a:r>
            <a:endParaRPr lang="ru-RU" b="1" dirty="0"/>
          </a:p>
        </p:txBody>
      </p:sp>
      <p:sp>
        <p:nvSpPr>
          <p:cNvPr id="18" name="TextBox 17">
            <a:extLst>
              <a:ext uri="{FF2B5EF4-FFF2-40B4-BE49-F238E27FC236}">
                <a16:creationId xmlns:a16="http://schemas.microsoft.com/office/drawing/2014/main" id="{93CB081F-9506-4A66-B202-14C7D8D26E26}"/>
              </a:ext>
            </a:extLst>
          </p:cNvPr>
          <p:cNvSpPr txBox="1"/>
          <p:nvPr/>
        </p:nvSpPr>
        <p:spPr>
          <a:xfrm>
            <a:off x="5443624" y="4710659"/>
            <a:ext cx="1328057" cy="369332"/>
          </a:xfrm>
          <a:prstGeom prst="rect">
            <a:avLst/>
          </a:prstGeom>
          <a:noFill/>
        </p:spPr>
        <p:txBody>
          <a:bodyPr wrap="square" rtlCol="0">
            <a:spAutoFit/>
          </a:bodyPr>
          <a:lstStyle/>
          <a:p>
            <a:pPr algn="ctr"/>
            <a:r>
              <a:rPr lang="en-US" b="1" dirty="0"/>
              <a:t>1970</a:t>
            </a:r>
            <a:endParaRPr lang="ru-RU" b="1" dirty="0"/>
          </a:p>
        </p:txBody>
      </p:sp>
      <p:sp>
        <p:nvSpPr>
          <p:cNvPr id="19" name="TextBox 18">
            <a:extLst>
              <a:ext uri="{FF2B5EF4-FFF2-40B4-BE49-F238E27FC236}">
                <a16:creationId xmlns:a16="http://schemas.microsoft.com/office/drawing/2014/main" id="{91119D88-363A-4A0C-AADF-882084C13E82}"/>
              </a:ext>
            </a:extLst>
          </p:cNvPr>
          <p:cNvSpPr txBox="1"/>
          <p:nvPr/>
        </p:nvSpPr>
        <p:spPr>
          <a:xfrm>
            <a:off x="9067795" y="4710659"/>
            <a:ext cx="1328057" cy="369332"/>
          </a:xfrm>
          <a:prstGeom prst="rect">
            <a:avLst/>
          </a:prstGeom>
          <a:noFill/>
        </p:spPr>
        <p:txBody>
          <a:bodyPr wrap="square" rtlCol="0">
            <a:spAutoFit/>
          </a:bodyPr>
          <a:lstStyle/>
          <a:p>
            <a:pPr algn="ctr"/>
            <a:r>
              <a:rPr lang="en-US" b="1" dirty="0"/>
              <a:t>1971</a:t>
            </a:r>
            <a:endParaRPr lang="ru-RU" b="1" dirty="0"/>
          </a:p>
        </p:txBody>
      </p:sp>
    </p:spTree>
    <p:extLst>
      <p:ext uri="{BB962C8B-B14F-4D97-AF65-F5344CB8AC3E}">
        <p14:creationId xmlns:p14="http://schemas.microsoft.com/office/powerpoint/2010/main" val="2069604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3A08E3-3872-46E7-9699-6BDB21C00553}"/>
              </a:ext>
            </a:extLst>
          </p:cNvPr>
          <p:cNvSpPr>
            <a:spLocks noGrp="1"/>
          </p:cNvSpPr>
          <p:nvPr>
            <p:ph type="title"/>
          </p:nvPr>
        </p:nvSpPr>
        <p:spPr/>
        <p:txBody>
          <a:bodyPr/>
          <a:lstStyle/>
          <a:p>
            <a:r>
              <a:rPr lang="ru-RU" dirty="0"/>
              <a:t>История </a:t>
            </a:r>
            <a:r>
              <a:rPr lang="en-US" dirty="0"/>
              <a:t>Unix</a:t>
            </a:r>
            <a:endParaRPr lang="ru-RU" dirty="0"/>
          </a:p>
        </p:txBody>
      </p:sp>
      <p:cxnSp>
        <p:nvCxnSpPr>
          <p:cNvPr id="5" name="Straight Connector 4">
            <a:extLst>
              <a:ext uri="{FF2B5EF4-FFF2-40B4-BE49-F238E27FC236}">
                <a16:creationId xmlns:a16="http://schemas.microsoft.com/office/drawing/2014/main" id="{63DC231E-BA7C-4D35-875C-850C35DA0111}"/>
              </a:ext>
            </a:extLst>
          </p:cNvPr>
          <p:cNvCxnSpPr/>
          <p:nvPr/>
        </p:nvCxnSpPr>
        <p:spPr>
          <a:xfrm>
            <a:off x="914400" y="5274129"/>
            <a:ext cx="10281557" cy="0"/>
          </a:xfrm>
          <a:prstGeom prst="line">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63A4578-8E07-4DE8-BEC9-B755550C52C3}"/>
              </a:ext>
            </a:extLst>
          </p:cNvPr>
          <p:cNvSpPr/>
          <p:nvPr/>
        </p:nvSpPr>
        <p:spPr>
          <a:xfrm>
            <a:off x="2302328" y="5138060"/>
            <a:ext cx="272137" cy="27213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Oval 6">
            <a:extLst>
              <a:ext uri="{FF2B5EF4-FFF2-40B4-BE49-F238E27FC236}">
                <a16:creationId xmlns:a16="http://schemas.microsoft.com/office/drawing/2014/main" id="{38B0068C-F4BF-4962-B25C-8ECED6C2089A}"/>
              </a:ext>
            </a:extLst>
          </p:cNvPr>
          <p:cNvSpPr/>
          <p:nvPr/>
        </p:nvSpPr>
        <p:spPr>
          <a:xfrm>
            <a:off x="5971585" y="5138060"/>
            <a:ext cx="272137" cy="27213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Oval 7">
            <a:extLst>
              <a:ext uri="{FF2B5EF4-FFF2-40B4-BE49-F238E27FC236}">
                <a16:creationId xmlns:a16="http://schemas.microsoft.com/office/drawing/2014/main" id="{E1CCB1B4-F250-4E18-9F23-0DE99D382706}"/>
              </a:ext>
            </a:extLst>
          </p:cNvPr>
          <p:cNvSpPr/>
          <p:nvPr/>
        </p:nvSpPr>
        <p:spPr>
          <a:xfrm>
            <a:off x="9595757" y="5138059"/>
            <a:ext cx="272137" cy="27213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05122A03-5E74-421F-94ED-2CA0E0954326}"/>
              </a:ext>
            </a:extLst>
          </p:cNvPr>
          <p:cNvSpPr txBox="1"/>
          <p:nvPr/>
        </p:nvSpPr>
        <p:spPr>
          <a:xfrm>
            <a:off x="1605634" y="5468266"/>
            <a:ext cx="1665524" cy="646331"/>
          </a:xfrm>
          <a:prstGeom prst="rect">
            <a:avLst/>
          </a:prstGeom>
          <a:noFill/>
        </p:spPr>
        <p:txBody>
          <a:bodyPr wrap="square" rtlCol="0">
            <a:spAutoFit/>
          </a:bodyPr>
          <a:lstStyle/>
          <a:p>
            <a:pPr algn="ctr"/>
            <a:r>
              <a:rPr lang="ru-RU" dirty="0"/>
              <a:t>Переписана</a:t>
            </a:r>
          </a:p>
          <a:p>
            <a:pPr algn="ctr"/>
            <a:r>
              <a:rPr lang="ru-RU" dirty="0"/>
              <a:t>на С</a:t>
            </a:r>
          </a:p>
        </p:txBody>
      </p:sp>
      <p:sp>
        <p:nvSpPr>
          <p:cNvPr id="14" name="TextBox 13">
            <a:extLst>
              <a:ext uri="{FF2B5EF4-FFF2-40B4-BE49-F238E27FC236}">
                <a16:creationId xmlns:a16="http://schemas.microsoft.com/office/drawing/2014/main" id="{18577964-C8CA-4496-ABCC-8E50B66152E7}"/>
              </a:ext>
            </a:extLst>
          </p:cNvPr>
          <p:cNvSpPr txBox="1"/>
          <p:nvPr/>
        </p:nvSpPr>
        <p:spPr>
          <a:xfrm>
            <a:off x="5443624" y="5468266"/>
            <a:ext cx="1328057" cy="923330"/>
          </a:xfrm>
          <a:prstGeom prst="rect">
            <a:avLst/>
          </a:prstGeom>
          <a:noFill/>
        </p:spPr>
        <p:txBody>
          <a:bodyPr wrap="square" rtlCol="0">
            <a:spAutoFit/>
          </a:bodyPr>
          <a:lstStyle/>
          <a:p>
            <a:pPr algn="ctr"/>
            <a:r>
              <a:rPr lang="en-US" dirty="0"/>
              <a:t>Berkley Software Distribution</a:t>
            </a:r>
            <a:endParaRPr lang="ru-RU" dirty="0"/>
          </a:p>
        </p:txBody>
      </p:sp>
      <p:sp>
        <p:nvSpPr>
          <p:cNvPr id="15" name="TextBox 14">
            <a:extLst>
              <a:ext uri="{FF2B5EF4-FFF2-40B4-BE49-F238E27FC236}">
                <a16:creationId xmlns:a16="http://schemas.microsoft.com/office/drawing/2014/main" id="{F2EB8A27-3196-4999-816F-6D313ADA9AF6}"/>
              </a:ext>
            </a:extLst>
          </p:cNvPr>
          <p:cNvSpPr txBox="1"/>
          <p:nvPr/>
        </p:nvSpPr>
        <p:spPr>
          <a:xfrm>
            <a:off x="8806535" y="5468266"/>
            <a:ext cx="1850580" cy="646331"/>
          </a:xfrm>
          <a:prstGeom prst="rect">
            <a:avLst/>
          </a:prstGeom>
          <a:noFill/>
        </p:spPr>
        <p:txBody>
          <a:bodyPr wrap="square" rtlCol="0">
            <a:spAutoFit/>
          </a:bodyPr>
          <a:lstStyle/>
          <a:p>
            <a:pPr algn="ctr"/>
            <a:r>
              <a:rPr lang="en-US" dirty="0"/>
              <a:t>Unix System V</a:t>
            </a:r>
          </a:p>
          <a:p>
            <a:pPr algn="ctr"/>
            <a:r>
              <a:rPr lang="en-US" dirty="0"/>
              <a:t>(AT&amp;T) </a:t>
            </a:r>
            <a:endParaRPr lang="ru-RU" dirty="0"/>
          </a:p>
        </p:txBody>
      </p:sp>
      <p:sp>
        <p:nvSpPr>
          <p:cNvPr id="17" name="TextBox 16">
            <a:extLst>
              <a:ext uri="{FF2B5EF4-FFF2-40B4-BE49-F238E27FC236}">
                <a16:creationId xmlns:a16="http://schemas.microsoft.com/office/drawing/2014/main" id="{A6556661-4067-42E4-950A-03F8A8F68C45}"/>
              </a:ext>
            </a:extLst>
          </p:cNvPr>
          <p:cNvSpPr txBox="1"/>
          <p:nvPr/>
        </p:nvSpPr>
        <p:spPr>
          <a:xfrm>
            <a:off x="1774367" y="4710659"/>
            <a:ext cx="1328057" cy="369332"/>
          </a:xfrm>
          <a:prstGeom prst="rect">
            <a:avLst/>
          </a:prstGeom>
          <a:noFill/>
        </p:spPr>
        <p:txBody>
          <a:bodyPr wrap="square" rtlCol="0">
            <a:spAutoFit/>
          </a:bodyPr>
          <a:lstStyle/>
          <a:p>
            <a:pPr algn="ctr"/>
            <a:r>
              <a:rPr lang="ru-RU" b="1" dirty="0"/>
              <a:t>1973</a:t>
            </a:r>
          </a:p>
        </p:txBody>
      </p:sp>
      <p:sp>
        <p:nvSpPr>
          <p:cNvPr id="18" name="TextBox 17">
            <a:extLst>
              <a:ext uri="{FF2B5EF4-FFF2-40B4-BE49-F238E27FC236}">
                <a16:creationId xmlns:a16="http://schemas.microsoft.com/office/drawing/2014/main" id="{93CB081F-9506-4A66-B202-14C7D8D26E26}"/>
              </a:ext>
            </a:extLst>
          </p:cNvPr>
          <p:cNvSpPr txBox="1"/>
          <p:nvPr/>
        </p:nvSpPr>
        <p:spPr>
          <a:xfrm>
            <a:off x="5443624" y="4710659"/>
            <a:ext cx="1328057" cy="369332"/>
          </a:xfrm>
          <a:prstGeom prst="rect">
            <a:avLst/>
          </a:prstGeom>
          <a:noFill/>
        </p:spPr>
        <p:txBody>
          <a:bodyPr wrap="square" rtlCol="0">
            <a:spAutoFit/>
          </a:bodyPr>
          <a:lstStyle/>
          <a:p>
            <a:pPr algn="ctr"/>
            <a:r>
              <a:rPr lang="en-US" b="1" dirty="0"/>
              <a:t>197</a:t>
            </a:r>
            <a:r>
              <a:rPr lang="ru-RU" b="1" dirty="0"/>
              <a:t>7</a:t>
            </a:r>
          </a:p>
        </p:txBody>
      </p:sp>
      <p:sp>
        <p:nvSpPr>
          <p:cNvPr id="19" name="TextBox 18">
            <a:extLst>
              <a:ext uri="{FF2B5EF4-FFF2-40B4-BE49-F238E27FC236}">
                <a16:creationId xmlns:a16="http://schemas.microsoft.com/office/drawing/2014/main" id="{91119D88-363A-4A0C-AADF-882084C13E82}"/>
              </a:ext>
            </a:extLst>
          </p:cNvPr>
          <p:cNvSpPr txBox="1"/>
          <p:nvPr/>
        </p:nvSpPr>
        <p:spPr>
          <a:xfrm>
            <a:off x="9067795" y="4710659"/>
            <a:ext cx="1328057" cy="369332"/>
          </a:xfrm>
          <a:prstGeom prst="rect">
            <a:avLst/>
          </a:prstGeom>
          <a:noFill/>
        </p:spPr>
        <p:txBody>
          <a:bodyPr wrap="square" rtlCol="0">
            <a:spAutoFit/>
          </a:bodyPr>
          <a:lstStyle/>
          <a:p>
            <a:pPr algn="ctr"/>
            <a:r>
              <a:rPr lang="en-US" b="1" dirty="0"/>
              <a:t>19</a:t>
            </a:r>
            <a:r>
              <a:rPr lang="ru-RU" b="1" dirty="0"/>
              <a:t>82</a:t>
            </a:r>
          </a:p>
        </p:txBody>
      </p:sp>
      <p:pic>
        <p:nvPicPr>
          <p:cNvPr id="13314" name="Picture 2" descr="C Programming Language Logo Vector (.SVG) Free Download">
            <a:extLst>
              <a:ext uri="{FF2B5EF4-FFF2-40B4-BE49-F238E27FC236}">
                <a16:creationId xmlns:a16="http://schemas.microsoft.com/office/drawing/2014/main" id="{7A31F094-941B-452D-BD86-CCB853AEC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210" y="1867365"/>
            <a:ext cx="2251307" cy="252955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erkeley Software Distribution – Logos Download">
            <a:extLst>
              <a:ext uri="{FF2B5EF4-FFF2-40B4-BE49-F238E27FC236}">
                <a16:creationId xmlns:a16="http://schemas.microsoft.com/office/drawing/2014/main" id="{CE647F02-A8B7-474D-A606-C98D31098C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0870" y="2191270"/>
            <a:ext cx="3690260" cy="17226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Unix System V - A História e como instalar na maquina virtual. - Ninja do  Linux">
            <a:extLst>
              <a:ext uri="{FF2B5EF4-FFF2-40B4-BE49-F238E27FC236}">
                <a16:creationId xmlns:a16="http://schemas.microsoft.com/office/drawing/2014/main" id="{B32F05D6-942B-4D58-A83C-EA4F68F08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613" y="2380345"/>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195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CA6263-8A81-4B8C-9AA1-A41A5518F504}"/>
              </a:ext>
            </a:extLst>
          </p:cNvPr>
          <p:cNvSpPr>
            <a:spLocks noGrp="1"/>
          </p:cNvSpPr>
          <p:nvPr>
            <p:ph idx="1"/>
          </p:nvPr>
        </p:nvSpPr>
        <p:spPr>
          <a:xfrm>
            <a:off x="4370614" y="6130925"/>
            <a:ext cx="3450771" cy="476704"/>
          </a:xfrm>
        </p:spPr>
        <p:txBody>
          <a:bodyPr/>
          <a:lstStyle/>
          <a:p>
            <a:pPr marL="0" indent="0" algn="ctr">
              <a:buNone/>
            </a:pPr>
            <a:r>
              <a:rPr lang="ru-RU" dirty="0"/>
              <a:t>Генеалогия </a:t>
            </a:r>
            <a:r>
              <a:rPr lang="en-US" dirty="0"/>
              <a:t>Unix</a:t>
            </a:r>
            <a:endParaRPr lang="ru-RU" dirty="0"/>
          </a:p>
        </p:txBody>
      </p:sp>
      <p:sp>
        <p:nvSpPr>
          <p:cNvPr id="3" name="Title 2">
            <a:extLst>
              <a:ext uri="{FF2B5EF4-FFF2-40B4-BE49-F238E27FC236}">
                <a16:creationId xmlns:a16="http://schemas.microsoft.com/office/drawing/2014/main" id="{84A756FB-FB04-4365-9AFA-9E24AA9CBED5}"/>
              </a:ext>
            </a:extLst>
          </p:cNvPr>
          <p:cNvSpPr>
            <a:spLocks noGrp="1"/>
          </p:cNvSpPr>
          <p:nvPr>
            <p:ph type="title"/>
          </p:nvPr>
        </p:nvSpPr>
        <p:spPr/>
        <p:txBody>
          <a:bodyPr/>
          <a:lstStyle/>
          <a:p>
            <a:r>
              <a:rPr lang="ru-RU" dirty="0"/>
              <a:t>История </a:t>
            </a:r>
            <a:r>
              <a:rPr lang="en-US" dirty="0"/>
              <a:t>Unix</a:t>
            </a:r>
            <a:endParaRPr lang="ru-RU" dirty="0"/>
          </a:p>
        </p:txBody>
      </p:sp>
      <p:pic>
        <p:nvPicPr>
          <p:cNvPr id="14338" name="Picture 2" descr="Unix history-simple.svg">
            <a:extLst>
              <a:ext uri="{FF2B5EF4-FFF2-40B4-BE49-F238E27FC236}">
                <a16:creationId xmlns:a16="http://schemas.microsoft.com/office/drawing/2014/main" id="{30C6D19A-843C-43FF-A6FB-9FBE75625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6415" y="1319439"/>
            <a:ext cx="6622478" cy="481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035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3289C-E0FC-4918-A4DE-7A7C27C8035F}"/>
              </a:ext>
            </a:extLst>
          </p:cNvPr>
          <p:cNvSpPr>
            <a:spLocks noGrp="1"/>
          </p:cNvSpPr>
          <p:nvPr>
            <p:ph type="title"/>
          </p:nvPr>
        </p:nvSpPr>
        <p:spPr/>
        <p:txBody>
          <a:bodyPr/>
          <a:lstStyle/>
          <a:p>
            <a:r>
              <a:rPr lang="ru-RU" dirty="0"/>
              <a:t>История </a:t>
            </a:r>
            <a:r>
              <a:rPr lang="en-US" dirty="0"/>
              <a:t>Unix</a:t>
            </a:r>
            <a:endParaRPr lang="ru-RU" dirty="0"/>
          </a:p>
        </p:txBody>
      </p:sp>
      <p:pic>
        <p:nvPicPr>
          <p:cNvPr id="15362" name="Picture 2" descr="IEEE POSIX CERTIFIED Trademark of Institute of Electrical and  ElectronicsEngineers, Inc., The Serial Number: 78317225 :: Trademarkia  Trademarks">
            <a:extLst>
              <a:ext uri="{FF2B5EF4-FFF2-40B4-BE49-F238E27FC236}">
                <a16:creationId xmlns:a16="http://schemas.microsoft.com/office/drawing/2014/main" id="{837507A2-47A4-4FA5-BA19-7E5EF6C63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621" y="1660072"/>
            <a:ext cx="3116036" cy="99713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ystem V Interface Definition (Unix System V, Vol. 1): 9780201566529:  Computer Science Books @ Amazon.com">
            <a:extLst>
              <a:ext uri="{FF2B5EF4-FFF2-40B4-BE49-F238E27FC236}">
                <a16:creationId xmlns:a16="http://schemas.microsoft.com/office/drawing/2014/main" id="{31CB64B9-06DD-4EEF-A1C2-4ED827840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343" y="2840238"/>
            <a:ext cx="2116028" cy="3022897"/>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Amazon.com: C Programming Language, 2nd Edition (8601410794231): Brian W.  Kernighan, Dennis M. Ritchie: Books">
            <a:extLst>
              <a:ext uri="{FF2B5EF4-FFF2-40B4-BE49-F238E27FC236}">
                <a16:creationId xmlns:a16="http://schemas.microsoft.com/office/drawing/2014/main" id="{64AD2DDC-6AD1-4DDC-BE8B-859A989DE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14" y="2840238"/>
            <a:ext cx="2307522" cy="3038135"/>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Стань Божьим первенцем">
            <a:extLst>
              <a:ext uri="{FF2B5EF4-FFF2-40B4-BE49-F238E27FC236}">
                <a16:creationId xmlns:a16="http://schemas.microsoft.com/office/drawing/2014/main" id="{93E5477E-06F8-4008-9D41-61F77AA4C8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4078" y="2415196"/>
            <a:ext cx="4272642" cy="3463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363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CA6263-8A81-4B8C-9AA1-A41A5518F504}"/>
              </a:ext>
            </a:extLst>
          </p:cNvPr>
          <p:cNvSpPr>
            <a:spLocks noGrp="1"/>
          </p:cNvSpPr>
          <p:nvPr>
            <p:ph idx="1"/>
          </p:nvPr>
        </p:nvSpPr>
        <p:spPr>
          <a:xfrm>
            <a:off x="4370614" y="6130925"/>
            <a:ext cx="3450771" cy="476704"/>
          </a:xfrm>
        </p:spPr>
        <p:txBody>
          <a:bodyPr/>
          <a:lstStyle/>
          <a:p>
            <a:pPr marL="0" indent="0" algn="ctr">
              <a:buNone/>
            </a:pPr>
            <a:r>
              <a:rPr lang="en-US" dirty="0"/>
              <a:t>“Unix Wars”</a:t>
            </a:r>
            <a:endParaRPr lang="ru-RU" dirty="0"/>
          </a:p>
        </p:txBody>
      </p:sp>
      <p:sp>
        <p:nvSpPr>
          <p:cNvPr id="3" name="Title 2">
            <a:extLst>
              <a:ext uri="{FF2B5EF4-FFF2-40B4-BE49-F238E27FC236}">
                <a16:creationId xmlns:a16="http://schemas.microsoft.com/office/drawing/2014/main" id="{84A756FB-FB04-4365-9AFA-9E24AA9CBED5}"/>
              </a:ext>
            </a:extLst>
          </p:cNvPr>
          <p:cNvSpPr>
            <a:spLocks noGrp="1"/>
          </p:cNvSpPr>
          <p:nvPr>
            <p:ph type="title"/>
          </p:nvPr>
        </p:nvSpPr>
        <p:spPr/>
        <p:txBody>
          <a:bodyPr/>
          <a:lstStyle/>
          <a:p>
            <a:r>
              <a:rPr lang="ru-RU" dirty="0"/>
              <a:t>История </a:t>
            </a:r>
            <a:r>
              <a:rPr lang="en-US" dirty="0"/>
              <a:t>Unix</a:t>
            </a:r>
            <a:endParaRPr lang="ru-RU" dirty="0"/>
          </a:p>
        </p:txBody>
      </p:sp>
      <p:pic>
        <p:nvPicPr>
          <p:cNvPr id="16388" name="Picture 4" descr="r/UnixHumor - UNIX wars">
            <a:extLst>
              <a:ext uri="{FF2B5EF4-FFF2-40B4-BE49-F238E27FC236}">
                <a16:creationId xmlns:a16="http://schemas.microsoft.com/office/drawing/2014/main" id="{47E59613-2D75-4B3A-B041-6F0BAEAEB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905" y="1336222"/>
            <a:ext cx="8152190" cy="458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77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3862A57-D69D-4262-88AA-A89A0E6E90EB}"/>
              </a:ext>
            </a:extLst>
          </p:cNvPr>
          <p:cNvSpPr>
            <a:spLocks noGrp="1"/>
          </p:cNvSpPr>
          <p:nvPr>
            <p:ph idx="1"/>
          </p:nvPr>
        </p:nvSpPr>
        <p:spPr>
          <a:xfrm>
            <a:off x="838200" y="1825625"/>
            <a:ext cx="5257800" cy="4351338"/>
          </a:xfrm>
        </p:spPr>
        <p:txBody>
          <a:bodyPr>
            <a:normAutofit/>
          </a:bodyPr>
          <a:lstStyle/>
          <a:p>
            <a:pPr marL="0" indent="0">
              <a:buNone/>
            </a:pPr>
            <a:r>
              <a:rPr lang="ru-RU" b="1" dirty="0"/>
              <a:t>Кирилл Юхин </a:t>
            </a:r>
            <a:r>
              <a:rPr lang="ru-RU" dirty="0"/>
              <a:t>(нечетные)</a:t>
            </a:r>
          </a:p>
          <a:p>
            <a:pPr lvl="1"/>
            <a:r>
              <a:rPr lang="en-US" dirty="0"/>
              <a:t>Telegram: </a:t>
            </a:r>
            <a:r>
              <a:rPr lang="en-US" i="1" dirty="0"/>
              <a:t>@</a:t>
            </a:r>
            <a:r>
              <a:rPr lang="en-US" i="1" dirty="0" err="1"/>
              <a:t>kyukhin</a:t>
            </a:r>
            <a:endParaRPr lang="en-US" i="1" dirty="0"/>
          </a:p>
          <a:p>
            <a:pPr lvl="1"/>
            <a:r>
              <a:rPr lang="en-US" dirty="0"/>
              <a:t>Mail: </a:t>
            </a:r>
            <a:r>
              <a:rPr lang="en-US" i="1" dirty="0">
                <a:hlinkClick r:id="rId3"/>
              </a:rPr>
              <a:t>k.yukhin@corp.mail.ru</a:t>
            </a:r>
            <a:endParaRPr lang="ru-RU" i="1" dirty="0"/>
          </a:p>
          <a:p>
            <a:pPr marL="0" indent="0">
              <a:buNone/>
            </a:pPr>
            <a:br>
              <a:rPr lang="ru-RU" b="1" dirty="0"/>
            </a:br>
            <a:r>
              <a:rPr lang="ru-RU" b="1" dirty="0"/>
              <a:t>Сергей Бронников </a:t>
            </a:r>
            <a:r>
              <a:rPr lang="ru-RU" dirty="0"/>
              <a:t>(четные)</a:t>
            </a:r>
          </a:p>
          <a:p>
            <a:pPr lvl="1"/>
            <a:r>
              <a:rPr lang="en-US" dirty="0"/>
              <a:t>Telegram: </a:t>
            </a:r>
            <a:r>
              <a:rPr lang="en-US" i="1" dirty="0"/>
              <a:t>@</a:t>
            </a:r>
            <a:r>
              <a:rPr lang="en-US" i="1" dirty="0" err="1"/>
              <a:t>ligurio</a:t>
            </a:r>
            <a:endParaRPr lang="en-US" i="1" dirty="0"/>
          </a:p>
          <a:p>
            <a:pPr lvl="1"/>
            <a:r>
              <a:rPr lang="en-US" dirty="0"/>
              <a:t>Mail: </a:t>
            </a:r>
            <a:r>
              <a:rPr lang="en-US" i="1" dirty="0">
                <a:hlinkClick r:id="rId4"/>
              </a:rPr>
              <a:t>s.bronnikov@corp.mail.ru</a:t>
            </a:r>
            <a:endParaRPr lang="ru-RU" i="1" dirty="0"/>
          </a:p>
          <a:p>
            <a:pPr marL="457200" lvl="1" indent="0">
              <a:buNone/>
            </a:pPr>
            <a:endParaRPr lang="ru-RU" i="1" dirty="0"/>
          </a:p>
          <a:p>
            <a:pPr marL="0" indent="0">
              <a:buNone/>
            </a:pPr>
            <a:r>
              <a:rPr lang="ru-RU" b="1" dirty="0"/>
              <a:t>Чат</a:t>
            </a:r>
            <a:r>
              <a:rPr lang="ru-RU" i="1" dirty="0"/>
              <a:t> </a:t>
            </a:r>
            <a:r>
              <a:rPr lang="en-US" sz="2000" i="1" dirty="0">
                <a:hlinkClick r:id="rId5"/>
              </a:rPr>
              <a:t>https://t.me/joinchat/iCTihZKr2pVkYzMy</a:t>
            </a:r>
            <a:endParaRPr lang="ru-RU" sz="2000" i="1" dirty="0"/>
          </a:p>
          <a:p>
            <a:endParaRPr lang="ru-RU" dirty="0"/>
          </a:p>
        </p:txBody>
      </p:sp>
      <p:sp>
        <p:nvSpPr>
          <p:cNvPr id="4" name="Title 3">
            <a:extLst>
              <a:ext uri="{FF2B5EF4-FFF2-40B4-BE49-F238E27FC236}">
                <a16:creationId xmlns:a16="http://schemas.microsoft.com/office/drawing/2014/main" id="{630C6904-89E7-4ADC-9EA5-0D8103432E7C}"/>
              </a:ext>
            </a:extLst>
          </p:cNvPr>
          <p:cNvSpPr>
            <a:spLocks noGrp="1"/>
          </p:cNvSpPr>
          <p:nvPr>
            <p:ph type="title"/>
          </p:nvPr>
        </p:nvSpPr>
        <p:spPr/>
        <p:txBody>
          <a:bodyPr/>
          <a:lstStyle/>
          <a:p>
            <a:r>
              <a:rPr lang="ru-RU" dirty="0"/>
              <a:t>О курсе</a:t>
            </a:r>
          </a:p>
        </p:txBody>
      </p:sp>
      <p:sp>
        <p:nvSpPr>
          <p:cNvPr id="6" name="Content Placeholder 4">
            <a:extLst>
              <a:ext uri="{FF2B5EF4-FFF2-40B4-BE49-F238E27FC236}">
                <a16:creationId xmlns:a16="http://schemas.microsoft.com/office/drawing/2014/main" id="{D530B7A8-0343-43D6-95FE-351BC8CF55DD}"/>
              </a:ext>
            </a:extLst>
          </p:cNvPr>
          <p:cNvSpPr txBox="1">
            <a:spLocks/>
          </p:cNvSpPr>
          <p:nvPr/>
        </p:nvSpPr>
        <p:spPr>
          <a:xfrm>
            <a:off x="6107654" y="1861203"/>
            <a:ext cx="5410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Mono" panose="02060509020205020204" pitchFamily="49"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Mono" panose="02060509020205020204" pitchFamily="49"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Mono" panose="02060509020205020204" pitchFamily="49"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Mono" panose="02060509020205020204" pitchFamily="49"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Mono" panose="02060509020205020204" pitchFamily="49"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1</a:t>
            </a:r>
            <a:r>
              <a:rPr lang="en-US" dirty="0"/>
              <a:t>1 </a:t>
            </a:r>
            <a:r>
              <a:rPr lang="ru-RU" dirty="0"/>
              <a:t>занятий</a:t>
            </a:r>
          </a:p>
          <a:p>
            <a:r>
              <a:rPr lang="ru-RU" dirty="0"/>
              <a:t>2 часа лекция + 1 час практикум</a:t>
            </a:r>
          </a:p>
          <a:p>
            <a:r>
              <a:rPr lang="ru-RU" dirty="0"/>
              <a:t>4 практикума + экзамен</a:t>
            </a:r>
          </a:p>
          <a:p>
            <a:r>
              <a:rPr lang="ru-RU" dirty="0"/>
              <a:t>1 ДЗ - 15-25 баллов, экзамен - 25 баллов</a:t>
            </a:r>
          </a:p>
          <a:p>
            <a:r>
              <a:rPr lang="ru-RU" dirty="0"/>
              <a:t>Вопросы на лекциях - 1-2 балла за штуку</a:t>
            </a:r>
          </a:p>
        </p:txBody>
      </p:sp>
      <p:sp>
        <p:nvSpPr>
          <p:cNvPr id="7" name="Content Placeholder 4">
            <a:extLst>
              <a:ext uri="{FF2B5EF4-FFF2-40B4-BE49-F238E27FC236}">
                <a16:creationId xmlns:a16="http://schemas.microsoft.com/office/drawing/2014/main" id="{7868A50F-979B-4CDA-8A28-DCF921B703D0}"/>
              </a:ext>
            </a:extLst>
          </p:cNvPr>
          <p:cNvSpPr txBox="1">
            <a:spLocks/>
          </p:cNvSpPr>
          <p:nvPr/>
        </p:nvSpPr>
        <p:spPr>
          <a:xfrm>
            <a:off x="2990442" y="5986153"/>
            <a:ext cx="6222771" cy="523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Mono" panose="02060509020205020204" pitchFamily="49"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Mono" panose="02060509020205020204" pitchFamily="49"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Mono" panose="02060509020205020204" pitchFamily="49"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Mono" panose="02060509020205020204" pitchFamily="49"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Mono" panose="02060509020205020204" pitchFamily="49"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ru-RU" dirty="0"/>
              <a:t>&lt; 50 - </a:t>
            </a:r>
            <a:r>
              <a:rPr lang="ru-RU" b="1" dirty="0"/>
              <a:t>2</a:t>
            </a:r>
            <a:r>
              <a:rPr lang="ru-RU" dirty="0"/>
              <a:t>, &lt; 70 - </a:t>
            </a:r>
            <a:r>
              <a:rPr lang="ru-RU" b="1" dirty="0"/>
              <a:t>3</a:t>
            </a:r>
            <a:r>
              <a:rPr lang="ru-RU" dirty="0"/>
              <a:t>, &lt; 90 - </a:t>
            </a:r>
            <a:r>
              <a:rPr lang="ru-RU" b="1" dirty="0"/>
              <a:t>4</a:t>
            </a:r>
            <a:r>
              <a:rPr lang="ru-RU" dirty="0"/>
              <a:t>, &lt;= 100 - </a:t>
            </a:r>
            <a:r>
              <a:rPr lang="ru-RU" b="1" dirty="0"/>
              <a:t>5</a:t>
            </a:r>
            <a:endParaRPr lang="ru-RU" dirty="0"/>
          </a:p>
          <a:p>
            <a:pPr algn="ctr"/>
            <a:endParaRPr lang="ru-RU" dirty="0"/>
          </a:p>
        </p:txBody>
      </p:sp>
    </p:spTree>
    <p:extLst>
      <p:ext uri="{BB962C8B-B14F-4D97-AF65-F5344CB8AC3E}">
        <p14:creationId xmlns:p14="http://schemas.microsoft.com/office/powerpoint/2010/main" val="4095472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CA8E80-152A-4974-AEB6-A7C2230DD46F}"/>
              </a:ext>
            </a:extLst>
          </p:cNvPr>
          <p:cNvSpPr>
            <a:spLocks noGrp="1"/>
          </p:cNvSpPr>
          <p:nvPr>
            <p:ph type="title"/>
          </p:nvPr>
        </p:nvSpPr>
        <p:spPr/>
        <p:txBody>
          <a:bodyPr/>
          <a:lstStyle/>
          <a:p>
            <a:r>
              <a:rPr lang="en-US" dirty="0"/>
              <a:t>Linux</a:t>
            </a:r>
            <a:endParaRPr lang="ru-RU" dirty="0"/>
          </a:p>
        </p:txBody>
      </p:sp>
      <p:pic>
        <p:nvPicPr>
          <p:cNvPr id="17410" name="Picture 2" descr="MINIX 3 — Википедия">
            <a:extLst>
              <a:ext uri="{FF2B5EF4-FFF2-40B4-BE49-F238E27FC236}">
                <a16:creationId xmlns:a16="http://schemas.microsoft.com/office/drawing/2014/main" id="{A644A6EF-9951-44D3-85CB-9F12AC5D7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855" y="1545772"/>
            <a:ext cx="4016060" cy="301204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MINIX — Национальная библиотека им. Н. Э. Баумана">
            <a:extLst>
              <a:ext uri="{FF2B5EF4-FFF2-40B4-BE49-F238E27FC236}">
                <a16:creationId xmlns:a16="http://schemas.microsoft.com/office/drawing/2014/main" id="{B137F9F3-7F3F-4C35-B0CD-1F1C26E1B7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1023258" y="4739503"/>
            <a:ext cx="3679371" cy="71862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Таненбаум, Эндрю — Википедия">
            <a:extLst>
              <a:ext uri="{FF2B5EF4-FFF2-40B4-BE49-F238E27FC236}">
                <a16:creationId xmlns:a16="http://schemas.microsoft.com/office/drawing/2014/main" id="{EF5DD425-3C26-49E4-B388-E807351F7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3446" y="1545772"/>
            <a:ext cx="2039248" cy="3058872"/>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Торвальдс, Линус — Википедия">
            <a:extLst>
              <a:ext uri="{FF2B5EF4-FFF2-40B4-BE49-F238E27FC236}">
                <a16:creationId xmlns:a16="http://schemas.microsoft.com/office/drawing/2014/main" id="{E70CAF5A-8E67-49F7-B13B-F6CB4C3A36C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28743" y="1545773"/>
            <a:ext cx="2169886" cy="30199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32987A-5E00-49F1-AA92-97707C5F541A}"/>
              </a:ext>
            </a:extLst>
          </p:cNvPr>
          <p:cNvSpPr txBox="1"/>
          <p:nvPr/>
        </p:nvSpPr>
        <p:spPr>
          <a:xfrm>
            <a:off x="6053353" y="4739503"/>
            <a:ext cx="1539434" cy="646331"/>
          </a:xfrm>
          <a:prstGeom prst="rect">
            <a:avLst/>
          </a:prstGeom>
          <a:noFill/>
        </p:spPr>
        <p:txBody>
          <a:bodyPr wrap="square" rtlCol="0">
            <a:spAutoFit/>
          </a:bodyPr>
          <a:lstStyle/>
          <a:p>
            <a:pPr algn="ctr"/>
            <a:r>
              <a:rPr lang="ru-RU" dirty="0"/>
              <a:t>Эндрю </a:t>
            </a:r>
            <a:r>
              <a:rPr lang="ru-RU" dirty="0" err="1"/>
              <a:t>Танненбаум</a:t>
            </a:r>
            <a:endParaRPr lang="ru-RU" dirty="0"/>
          </a:p>
        </p:txBody>
      </p:sp>
      <p:sp>
        <p:nvSpPr>
          <p:cNvPr id="9" name="TextBox 8">
            <a:extLst>
              <a:ext uri="{FF2B5EF4-FFF2-40B4-BE49-F238E27FC236}">
                <a16:creationId xmlns:a16="http://schemas.microsoft.com/office/drawing/2014/main" id="{F429A9D9-DF1E-4DD9-AFD7-75D8B2CEC146}"/>
              </a:ext>
            </a:extLst>
          </p:cNvPr>
          <p:cNvSpPr txBox="1"/>
          <p:nvPr/>
        </p:nvSpPr>
        <p:spPr>
          <a:xfrm>
            <a:off x="8943511" y="4743720"/>
            <a:ext cx="1539434" cy="646331"/>
          </a:xfrm>
          <a:prstGeom prst="rect">
            <a:avLst/>
          </a:prstGeom>
          <a:noFill/>
        </p:spPr>
        <p:txBody>
          <a:bodyPr wrap="square" rtlCol="0">
            <a:spAutoFit/>
          </a:bodyPr>
          <a:lstStyle/>
          <a:p>
            <a:pPr algn="ctr"/>
            <a:r>
              <a:rPr lang="ru-RU" dirty="0" err="1"/>
              <a:t>Линус</a:t>
            </a:r>
            <a:endParaRPr lang="ru-RU" dirty="0"/>
          </a:p>
          <a:p>
            <a:pPr algn="ctr"/>
            <a:r>
              <a:rPr lang="ru-RU" dirty="0" err="1"/>
              <a:t>Торвальдс</a:t>
            </a:r>
            <a:endParaRPr lang="ru-RU" dirty="0"/>
          </a:p>
        </p:txBody>
      </p:sp>
    </p:spTree>
    <p:extLst>
      <p:ext uri="{BB962C8B-B14F-4D97-AF65-F5344CB8AC3E}">
        <p14:creationId xmlns:p14="http://schemas.microsoft.com/office/powerpoint/2010/main" val="3903836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909269-ECC6-49E9-858C-C1ABE7948F69}"/>
              </a:ext>
            </a:extLst>
          </p:cNvPr>
          <p:cNvSpPr>
            <a:spLocks noGrp="1"/>
          </p:cNvSpPr>
          <p:nvPr>
            <p:ph type="title"/>
          </p:nvPr>
        </p:nvSpPr>
        <p:spPr/>
        <p:txBody>
          <a:bodyPr/>
          <a:lstStyle/>
          <a:p>
            <a:r>
              <a:rPr lang="en-US" dirty="0"/>
              <a:t>Linux</a:t>
            </a:r>
            <a:endParaRPr lang="ru-RU" dirty="0"/>
          </a:p>
        </p:txBody>
      </p:sp>
      <p:pic>
        <p:nvPicPr>
          <p:cNvPr id="18434" name="Picture 2" descr="File:Linux Logo in Linux Libertine Font.svg - Wikimedia Commons">
            <a:extLst>
              <a:ext uri="{FF2B5EF4-FFF2-40B4-BE49-F238E27FC236}">
                <a16:creationId xmlns:a16="http://schemas.microsoft.com/office/drawing/2014/main" id="{0912CE44-8E69-4CB3-AF26-DDC6C2752C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5116" y="2201409"/>
            <a:ext cx="2095942" cy="246112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File:The GNU logo.png - Wikimedia Commons">
            <a:extLst>
              <a:ext uri="{FF2B5EF4-FFF2-40B4-BE49-F238E27FC236}">
                <a16:creationId xmlns:a16="http://schemas.microsoft.com/office/drawing/2014/main" id="{804027DE-6050-446B-B9A9-6A1AB14EEB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4405" y="2257539"/>
            <a:ext cx="2524566" cy="24668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98370C-6D5F-4083-9E20-2A18B3774664}"/>
              </a:ext>
            </a:extLst>
          </p:cNvPr>
          <p:cNvSpPr txBox="1"/>
          <p:nvPr/>
        </p:nvSpPr>
        <p:spPr>
          <a:xfrm>
            <a:off x="1982119" y="1672250"/>
            <a:ext cx="2089138" cy="523220"/>
          </a:xfrm>
          <a:prstGeom prst="rect">
            <a:avLst/>
          </a:prstGeom>
          <a:noFill/>
        </p:spPr>
        <p:txBody>
          <a:bodyPr wrap="square" rtlCol="0">
            <a:spAutoFit/>
          </a:bodyPr>
          <a:lstStyle/>
          <a:p>
            <a:pPr algn="ctr"/>
            <a:r>
              <a:rPr lang="ru-RU" sz="2800" dirty="0"/>
              <a:t>Окружение</a:t>
            </a:r>
          </a:p>
        </p:txBody>
      </p:sp>
      <p:sp>
        <p:nvSpPr>
          <p:cNvPr id="7" name="TextBox 6">
            <a:extLst>
              <a:ext uri="{FF2B5EF4-FFF2-40B4-BE49-F238E27FC236}">
                <a16:creationId xmlns:a16="http://schemas.microsoft.com/office/drawing/2014/main" id="{490F3975-6CDF-457B-A075-C62DBD53E595}"/>
              </a:ext>
            </a:extLst>
          </p:cNvPr>
          <p:cNvSpPr txBox="1"/>
          <p:nvPr/>
        </p:nvSpPr>
        <p:spPr>
          <a:xfrm>
            <a:off x="7631345" y="1672250"/>
            <a:ext cx="1404258" cy="369332"/>
          </a:xfrm>
          <a:prstGeom prst="rect">
            <a:avLst/>
          </a:prstGeom>
          <a:noFill/>
        </p:spPr>
        <p:txBody>
          <a:bodyPr wrap="square" rtlCol="0">
            <a:spAutoFit/>
          </a:bodyPr>
          <a:lstStyle>
            <a:defPPr>
              <a:defRPr lang="ru-RU"/>
            </a:defPPr>
            <a:lvl1pPr algn="ctr">
              <a:defRPr sz="2800"/>
            </a:lvl1pPr>
          </a:lstStyle>
          <a:p>
            <a:r>
              <a:rPr lang="ru-RU" dirty="0"/>
              <a:t>Ядро</a:t>
            </a:r>
          </a:p>
        </p:txBody>
      </p:sp>
      <p:sp>
        <p:nvSpPr>
          <p:cNvPr id="5" name="TextBox 4">
            <a:extLst>
              <a:ext uri="{FF2B5EF4-FFF2-40B4-BE49-F238E27FC236}">
                <a16:creationId xmlns:a16="http://schemas.microsoft.com/office/drawing/2014/main" id="{B6CD08E2-A2A7-4A84-8AD7-F20853ACA454}"/>
              </a:ext>
            </a:extLst>
          </p:cNvPr>
          <p:cNvSpPr txBox="1"/>
          <p:nvPr/>
        </p:nvSpPr>
        <p:spPr>
          <a:xfrm>
            <a:off x="1361633" y="5001084"/>
            <a:ext cx="3330110" cy="1200329"/>
          </a:xfrm>
          <a:prstGeom prst="rect">
            <a:avLst/>
          </a:prstGeom>
          <a:noFill/>
        </p:spPr>
        <p:txBody>
          <a:bodyPr wrap="square" rtlCol="0">
            <a:spAutoFit/>
          </a:bodyPr>
          <a:lstStyle/>
          <a:p>
            <a:pPr algn="ctr"/>
            <a:r>
              <a:rPr lang="en-US" sz="2400" dirty="0"/>
              <a:t>GUI, </a:t>
            </a:r>
            <a:r>
              <a:rPr lang="ru-RU" sz="2400" dirty="0"/>
              <a:t>компилятор, консоль, библиотеки, редакторы</a:t>
            </a:r>
          </a:p>
        </p:txBody>
      </p:sp>
      <p:sp>
        <p:nvSpPr>
          <p:cNvPr id="9" name="TextBox 8">
            <a:extLst>
              <a:ext uri="{FF2B5EF4-FFF2-40B4-BE49-F238E27FC236}">
                <a16:creationId xmlns:a16="http://schemas.microsoft.com/office/drawing/2014/main" id="{913C8D75-DD53-41D2-9E38-05D01FDF1738}"/>
              </a:ext>
            </a:extLst>
          </p:cNvPr>
          <p:cNvSpPr txBox="1"/>
          <p:nvPr/>
        </p:nvSpPr>
        <p:spPr>
          <a:xfrm>
            <a:off x="6668419" y="5001083"/>
            <a:ext cx="3330110" cy="1200329"/>
          </a:xfrm>
          <a:prstGeom prst="rect">
            <a:avLst/>
          </a:prstGeom>
          <a:noFill/>
        </p:spPr>
        <p:txBody>
          <a:bodyPr wrap="square" rtlCol="0">
            <a:spAutoFit/>
          </a:bodyPr>
          <a:lstStyle>
            <a:defPPr>
              <a:defRPr lang="ru-RU"/>
            </a:defPPr>
            <a:lvl1pPr algn="ctr">
              <a:defRPr sz="2400"/>
            </a:lvl1pPr>
          </a:lstStyle>
          <a:p>
            <a:r>
              <a:rPr lang="ru-RU" dirty="0"/>
              <a:t>Драйверы, файловая система, виртуальная память, ...</a:t>
            </a:r>
          </a:p>
        </p:txBody>
      </p:sp>
    </p:spTree>
    <p:extLst>
      <p:ext uri="{BB962C8B-B14F-4D97-AF65-F5344CB8AC3E}">
        <p14:creationId xmlns:p14="http://schemas.microsoft.com/office/powerpoint/2010/main" val="398754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A9041A-1ED0-42A5-9D1B-3E2DA66FFFA5}"/>
              </a:ext>
            </a:extLst>
          </p:cNvPr>
          <p:cNvSpPr>
            <a:spLocks noGrp="1"/>
          </p:cNvSpPr>
          <p:nvPr>
            <p:ph type="title"/>
          </p:nvPr>
        </p:nvSpPr>
        <p:spPr/>
        <p:txBody>
          <a:bodyPr/>
          <a:lstStyle/>
          <a:p>
            <a:r>
              <a:rPr lang="en-US" dirty="0"/>
              <a:t>GNU</a:t>
            </a:r>
            <a:endParaRPr lang="ru-RU" dirty="0"/>
          </a:p>
        </p:txBody>
      </p:sp>
      <p:pic>
        <p:nvPicPr>
          <p:cNvPr id="4" name="Picture 4" descr="File:The GNU logo.png - Wikimedia Commons">
            <a:extLst>
              <a:ext uri="{FF2B5EF4-FFF2-40B4-BE49-F238E27FC236}">
                <a16:creationId xmlns:a16="http://schemas.microsoft.com/office/drawing/2014/main" id="{74B0DADD-F8C0-4903-B02B-ACD7DB7B16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278" y="1584723"/>
            <a:ext cx="2524566" cy="2466861"/>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Richard Stallman (@rmsthebot) | Twitter">
            <a:extLst>
              <a:ext uri="{FF2B5EF4-FFF2-40B4-BE49-F238E27FC236}">
                <a16:creationId xmlns:a16="http://schemas.microsoft.com/office/drawing/2014/main" id="{24104DCC-3E09-435E-8505-F5E6501AC4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3414" y="1584723"/>
            <a:ext cx="2775860" cy="277586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Reading Manpages Like a Pro">
            <a:extLst>
              <a:ext uri="{FF2B5EF4-FFF2-40B4-BE49-F238E27FC236}">
                <a16:creationId xmlns:a16="http://schemas.microsoft.com/office/drawing/2014/main" id="{49E27C13-96C2-4D77-8BCE-A659A41117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513" y="1584723"/>
            <a:ext cx="3961677" cy="26520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A8FDC4-6114-412E-A7D5-F4F101B814FF}"/>
              </a:ext>
            </a:extLst>
          </p:cNvPr>
          <p:cNvSpPr txBox="1"/>
          <p:nvPr/>
        </p:nvSpPr>
        <p:spPr>
          <a:xfrm>
            <a:off x="668278" y="4474029"/>
            <a:ext cx="2524566" cy="461665"/>
          </a:xfrm>
          <a:prstGeom prst="rect">
            <a:avLst/>
          </a:prstGeom>
          <a:noFill/>
        </p:spPr>
        <p:txBody>
          <a:bodyPr wrap="square" rtlCol="0">
            <a:spAutoFit/>
          </a:bodyPr>
          <a:lstStyle/>
          <a:p>
            <a:pPr algn="ctr"/>
            <a:r>
              <a:rPr lang="en-US" sz="2400" dirty="0"/>
              <a:t>“GNU is Not Unix”</a:t>
            </a:r>
            <a:endParaRPr lang="ru-RU" sz="2400" dirty="0"/>
          </a:p>
        </p:txBody>
      </p:sp>
      <p:sp>
        <p:nvSpPr>
          <p:cNvPr id="9" name="TextBox 8">
            <a:extLst>
              <a:ext uri="{FF2B5EF4-FFF2-40B4-BE49-F238E27FC236}">
                <a16:creationId xmlns:a16="http://schemas.microsoft.com/office/drawing/2014/main" id="{87543DD2-B5EE-4617-823E-8B08801AC524}"/>
              </a:ext>
            </a:extLst>
          </p:cNvPr>
          <p:cNvSpPr txBox="1"/>
          <p:nvPr/>
        </p:nvSpPr>
        <p:spPr>
          <a:xfrm>
            <a:off x="4039061" y="4474029"/>
            <a:ext cx="2524566" cy="461665"/>
          </a:xfrm>
          <a:prstGeom prst="rect">
            <a:avLst/>
          </a:prstGeom>
          <a:noFill/>
        </p:spPr>
        <p:txBody>
          <a:bodyPr wrap="square" rtlCol="0">
            <a:spAutoFit/>
          </a:bodyPr>
          <a:lstStyle/>
          <a:p>
            <a:pPr algn="ctr"/>
            <a:r>
              <a:rPr lang="ru-RU" sz="2400" dirty="0"/>
              <a:t>Ричард </a:t>
            </a:r>
            <a:r>
              <a:rPr lang="ru-RU" sz="2400" dirty="0" err="1"/>
              <a:t>Столлман</a:t>
            </a:r>
            <a:endParaRPr lang="ru-RU" sz="2400" dirty="0"/>
          </a:p>
        </p:txBody>
      </p:sp>
      <p:pic>
        <p:nvPicPr>
          <p:cNvPr id="19462" name="Picture 6" descr="Hurd Logo in Metafont by Stephen McCamant - GNU Project - Free Software  Foundation">
            <a:extLst>
              <a:ext uri="{FF2B5EF4-FFF2-40B4-BE49-F238E27FC236}">
                <a16:creationId xmlns:a16="http://schemas.microsoft.com/office/drawing/2014/main" id="{26222D6D-28FB-4F77-88A9-5E2DD6E347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7604" y="4968140"/>
            <a:ext cx="634365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685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059C4-EE0F-4E16-828A-8798287598C2}"/>
              </a:ext>
            </a:extLst>
          </p:cNvPr>
          <p:cNvSpPr>
            <a:spLocks noGrp="1"/>
          </p:cNvSpPr>
          <p:nvPr>
            <p:ph type="title"/>
          </p:nvPr>
        </p:nvSpPr>
        <p:spPr/>
        <p:txBody>
          <a:bodyPr/>
          <a:lstStyle/>
          <a:p>
            <a:r>
              <a:rPr lang="en-US" dirty="0"/>
              <a:t>Linux Mascot</a:t>
            </a:r>
            <a:endParaRPr lang="ru-RU" dirty="0"/>
          </a:p>
        </p:txBody>
      </p:sp>
      <p:pic>
        <p:nvPicPr>
          <p:cNvPr id="4" name="Picture 10" descr="Linux logo and symbol, meaning, history, PNG">
            <a:extLst>
              <a:ext uri="{FF2B5EF4-FFF2-40B4-BE49-F238E27FC236}">
                <a16:creationId xmlns:a16="http://schemas.microsoft.com/office/drawing/2014/main" id="{E446E98F-15E6-4CB0-A8CE-AD1C102A80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98" y="2467883"/>
            <a:ext cx="1953683" cy="2157993"/>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Dirty Chinstrap Penguin. (Photo ID 16491-livingst)">
            <a:extLst>
              <a:ext uri="{FF2B5EF4-FFF2-40B4-BE49-F238E27FC236}">
                <a16:creationId xmlns:a16="http://schemas.microsoft.com/office/drawing/2014/main" id="{7109ECC3-97AB-47FC-9FBD-C0CAC8A0E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6897" y="2164394"/>
            <a:ext cx="1841514" cy="27649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7E22E6-D9F0-4075-A38A-84554CB921F3}"/>
              </a:ext>
            </a:extLst>
          </p:cNvPr>
          <p:cNvSpPr txBox="1"/>
          <p:nvPr/>
        </p:nvSpPr>
        <p:spPr>
          <a:xfrm>
            <a:off x="7969114" y="2762049"/>
            <a:ext cx="3396340" cy="1569660"/>
          </a:xfrm>
          <a:prstGeom prst="rect">
            <a:avLst/>
          </a:prstGeom>
          <a:noFill/>
        </p:spPr>
        <p:txBody>
          <a:bodyPr wrap="square" rtlCol="0">
            <a:spAutoFit/>
          </a:bodyPr>
          <a:lstStyle/>
          <a:p>
            <a:pPr algn="ctr" fontAlgn="base"/>
            <a:r>
              <a:rPr lang="en-US" sz="2400" dirty="0"/>
              <a:t>Linux Kernel Mailing List</a:t>
            </a:r>
          </a:p>
          <a:p>
            <a:pPr algn="ctr" fontAlgn="base"/>
            <a:br>
              <a:rPr lang="en-US" sz="2400" dirty="0"/>
            </a:br>
            <a:endParaRPr lang="en-US" sz="2400" dirty="0"/>
          </a:p>
          <a:p>
            <a:pPr algn="ctr" fontAlgn="base"/>
            <a:r>
              <a:rPr lang="en-US" sz="2400" dirty="0">
                <a:hlinkClick r:id="rId5"/>
              </a:rPr>
              <a:t>http://vger.kernel.org</a:t>
            </a:r>
            <a:endParaRPr lang="en-US" sz="2400" dirty="0"/>
          </a:p>
        </p:txBody>
      </p:sp>
      <p:sp>
        <p:nvSpPr>
          <p:cNvPr id="6" name="TextBox 5">
            <a:extLst>
              <a:ext uri="{FF2B5EF4-FFF2-40B4-BE49-F238E27FC236}">
                <a16:creationId xmlns:a16="http://schemas.microsoft.com/office/drawing/2014/main" id="{C1DE180E-D63A-4F19-92E4-83706ED5A5D8}"/>
              </a:ext>
            </a:extLst>
          </p:cNvPr>
          <p:cNvSpPr txBox="1"/>
          <p:nvPr/>
        </p:nvSpPr>
        <p:spPr>
          <a:xfrm>
            <a:off x="1079221" y="4844144"/>
            <a:ext cx="2458636" cy="830997"/>
          </a:xfrm>
          <a:prstGeom prst="rect">
            <a:avLst/>
          </a:prstGeom>
          <a:noFill/>
        </p:spPr>
        <p:txBody>
          <a:bodyPr wrap="square" rtlCol="0">
            <a:spAutoFit/>
          </a:bodyPr>
          <a:lstStyle/>
          <a:p>
            <a:pPr algn="ctr"/>
            <a:r>
              <a:rPr lang="en-US" sz="2400" b="1" dirty="0"/>
              <a:t>T</a:t>
            </a:r>
            <a:r>
              <a:rPr lang="en-US" sz="2400" dirty="0"/>
              <a:t>orvalds </a:t>
            </a:r>
            <a:r>
              <a:rPr lang="en-US" sz="2400" b="1" dirty="0" err="1"/>
              <a:t>U</a:t>
            </a:r>
            <a:r>
              <a:rPr lang="en-US" sz="2400" dirty="0" err="1"/>
              <a:t>ni</a:t>
            </a:r>
            <a:r>
              <a:rPr lang="en-US" sz="2400" b="1" dirty="0" err="1"/>
              <a:t>X</a:t>
            </a:r>
            <a:br>
              <a:rPr lang="en-US" sz="2400" dirty="0"/>
            </a:br>
            <a:r>
              <a:rPr lang="en-US" sz="2400" b="1" dirty="0"/>
              <a:t>TUX</a:t>
            </a:r>
            <a:endParaRPr lang="ru-RU" sz="2400" b="1" dirty="0"/>
          </a:p>
        </p:txBody>
      </p:sp>
      <p:sp>
        <p:nvSpPr>
          <p:cNvPr id="8" name="TextBox 7">
            <a:extLst>
              <a:ext uri="{FF2B5EF4-FFF2-40B4-BE49-F238E27FC236}">
                <a16:creationId xmlns:a16="http://schemas.microsoft.com/office/drawing/2014/main" id="{FA0AFFD3-2C92-458B-A689-DE991FECF4AC}"/>
              </a:ext>
            </a:extLst>
          </p:cNvPr>
          <p:cNvSpPr txBox="1"/>
          <p:nvPr/>
        </p:nvSpPr>
        <p:spPr>
          <a:xfrm>
            <a:off x="4878336" y="5045530"/>
            <a:ext cx="2458636" cy="461665"/>
          </a:xfrm>
          <a:prstGeom prst="rect">
            <a:avLst/>
          </a:prstGeom>
          <a:noFill/>
        </p:spPr>
        <p:txBody>
          <a:bodyPr wrap="square" rtlCol="0">
            <a:spAutoFit/>
          </a:bodyPr>
          <a:lstStyle/>
          <a:p>
            <a:pPr algn="ctr"/>
            <a:r>
              <a:rPr lang="ru-RU" sz="2400" dirty="0"/>
              <a:t>Оригинал</a:t>
            </a:r>
          </a:p>
        </p:txBody>
      </p:sp>
    </p:spTree>
    <p:extLst>
      <p:ext uri="{BB962C8B-B14F-4D97-AF65-F5344CB8AC3E}">
        <p14:creationId xmlns:p14="http://schemas.microsoft.com/office/powerpoint/2010/main" val="2191864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EC7D03-20D0-4352-81E3-A410EDC404C5}"/>
              </a:ext>
            </a:extLst>
          </p:cNvPr>
          <p:cNvSpPr>
            <a:spLocks noGrp="1"/>
          </p:cNvSpPr>
          <p:nvPr>
            <p:ph type="title"/>
          </p:nvPr>
        </p:nvSpPr>
        <p:spPr/>
        <p:txBody>
          <a:bodyPr/>
          <a:lstStyle/>
          <a:p>
            <a:r>
              <a:rPr lang="ru-RU" dirty="0"/>
              <a:t>Реализации</a:t>
            </a:r>
          </a:p>
        </p:txBody>
      </p:sp>
      <p:sp>
        <p:nvSpPr>
          <p:cNvPr id="4" name="Rectangle 1">
            <a:extLst>
              <a:ext uri="{FF2B5EF4-FFF2-40B4-BE49-F238E27FC236}">
                <a16:creationId xmlns:a16="http://schemas.microsoft.com/office/drawing/2014/main" id="{6B92AB6B-0E4D-4B3C-88B3-FB95987A65E5}"/>
              </a:ext>
            </a:extLst>
          </p:cNvPr>
          <p:cNvSpPr>
            <a:spLocks noGrp="1" noChangeArrowheads="1"/>
          </p:cNvSpPr>
          <p:nvPr>
            <p:ph idx="1"/>
          </p:nvPr>
        </p:nvSpPr>
        <p:spPr bwMode="auto">
          <a:xfrm>
            <a:off x="838200" y="2770189"/>
            <a:ext cx="9857635" cy="2462213"/>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3200" b="0" i="0" u="none" strike="noStrike" cap="none" normalizeH="0" baseline="0" dirty="0">
                <a:ln>
                  <a:noFill/>
                </a:ln>
                <a:solidFill>
                  <a:srgbClr val="000000"/>
                </a:solidFill>
                <a:effectLst/>
                <a:latin typeface="Open Sans"/>
              </a:rPr>
              <a:t> </a:t>
            </a:r>
            <a:r>
              <a:rPr kumimoji="0" lang="ru-RU" altLang="ru-RU" sz="3200" b="0" i="0" u="none" strike="noStrike" cap="none" normalizeH="0" baseline="0" dirty="0" err="1">
                <a:ln>
                  <a:noFill/>
                </a:ln>
                <a:solidFill>
                  <a:srgbClr val="000000"/>
                </a:solidFill>
                <a:effectLst/>
                <a:latin typeface="Open Sans"/>
              </a:rPr>
              <a:t>Linux</a:t>
            </a:r>
            <a:r>
              <a:rPr kumimoji="0" lang="ru-RU" altLang="ru-RU" sz="3200" b="0" i="0" u="none" strike="noStrike" cap="none" normalizeH="0" baseline="0" dirty="0">
                <a:ln>
                  <a:noFill/>
                </a:ln>
                <a:solidFill>
                  <a:srgbClr val="000000"/>
                </a:solidFill>
                <a:effectLst/>
                <a:latin typeface="Open Sans"/>
              </a:rPr>
              <a:t> - не </a:t>
            </a:r>
            <a:r>
              <a:rPr kumimoji="0" lang="ru-RU" altLang="ru-RU" sz="3200" b="0" i="0" u="none" strike="noStrike" cap="none" normalizeH="0" baseline="0" dirty="0" err="1">
                <a:ln>
                  <a:noFill/>
                </a:ln>
                <a:solidFill>
                  <a:srgbClr val="000000"/>
                </a:solidFill>
                <a:effectLst/>
                <a:latin typeface="Open Sans"/>
              </a:rPr>
              <a:t>Unix</a:t>
            </a:r>
            <a:endParaRPr kumimoji="0" lang="ru-RU" altLang="ru-RU" sz="3200" b="0" i="0" u="none" strike="noStrike" cap="none" normalizeH="0" baseline="0" dirty="0">
              <a:ln>
                <a:noFill/>
              </a:ln>
              <a:solidFill>
                <a:srgbClr val="000000"/>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3200" b="0" i="0" u="none" strike="noStrike" cap="none" normalizeH="0" baseline="0" dirty="0">
                <a:ln>
                  <a:noFill/>
                </a:ln>
                <a:solidFill>
                  <a:srgbClr val="000000"/>
                </a:solidFill>
                <a:effectLst/>
                <a:latin typeface="Open Sans"/>
              </a:rPr>
              <a:t> *BSD - не </a:t>
            </a:r>
            <a:r>
              <a:rPr kumimoji="0" lang="ru-RU" altLang="ru-RU" sz="3200" b="0" i="0" u="none" strike="noStrike" cap="none" normalizeH="0" baseline="0" dirty="0" err="1">
                <a:ln>
                  <a:noFill/>
                </a:ln>
                <a:solidFill>
                  <a:srgbClr val="000000"/>
                </a:solidFill>
                <a:effectLst/>
                <a:latin typeface="Open Sans"/>
              </a:rPr>
              <a:t>Unix</a:t>
            </a:r>
            <a:endParaRPr kumimoji="0" lang="ru-RU" altLang="ru-RU" sz="3200" b="0" i="0" u="none" strike="noStrike" cap="none" normalizeH="0" baseline="0" dirty="0">
              <a:ln>
                <a:noFill/>
              </a:ln>
              <a:solidFill>
                <a:srgbClr val="000000"/>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3200" b="0" i="0" u="none" strike="noStrike" cap="none" normalizeH="0" baseline="0" dirty="0">
                <a:ln>
                  <a:noFill/>
                </a:ln>
                <a:solidFill>
                  <a:srgbClr val="000000"/>
                </a:solidFill>
                <a:effectLst/>
                <a:latin typeface="Open Sans"/>
              </a:rPr>
              <a:t> </a:t>
            </a:r>
            <a:r>
              <a:rPr kumimoji="0" lang="ru-RU" altLang="ru-RU" sz="3200" b="0" i="0" u="none" strike="noStrike" cap="none" normalizeH="0" baseline="0" dirty="0" err="1">
                <a:ln>
                  <a:noFill/>
                </a:ln>
                <a:solidFill>
                  <a:srgbClr val="000000"/>
                </a:solidFill>
                <a:effectLst/>
                <a:latin typeface="Open Sans"/>
              </a:rPr>
              <a:t>MacOS</a:t>
            </a:r>
            <a:r>
              <a:rPr kumimoji="0" lang="ru-RU" altLang="ru-RU" sz="3200" b="0" i="0" u="none" strike="noStrike" cap="none" normalizeH="0" baseline="0" dirty="0">
                <a:ln>
                  <a:noFill/>
                </a:ln>
                <a:solidFill>
                  <a:srgbClr val="000000"/>
                </a:solidFill>
                <a:effectLst/>
                <a:latin typeface="Open Sans"/>
              </a:rPr>
              <a:t>, </a:t>
            </a:r>
            <a:r>
              <a:rPr kumimoji="0" lang="ru-RU" altLang="ru-RU" sz="3200" b="0" i="0" u="none" strike="noStrike" cap="none" normalizeH="0" baseline="0" dirty="0" err="1">
                <a:ln>
                  <a:noFill/>
                </a:ln>
                <a:solidFill>
                  <a:srgbClr val="000000"/>
                </a:solidFill>
                <a:effectLst/>
                <a:latin typeface="Open Sans"/>
              </a:rPr>
              <a:t>Solaris</a:t>
            </a:r>
            <a:r>
              <a:rPr kumimoji="0" lang="ru-RU" altLang="ru-RU" sz="3200" b="0" i="0" u="none" strike="noStrike" cap="none" normalizeH="0" baseline="0" dirty="0">
                <a:ln>
                  <a:noFill/>
                </a:ln>
                <a:solidFill>
                  <a:srgbClr val="000000"/>
                </a:solidFill>
                <a:effectLst/>
                <a:latin typeface="Open Sans"/>
              </a:rPr>
              <a:t> - </a:t>
            </a:r>
            <a:r>
              <a:rPr kumimoji="0" lang="ru-RU" altLang="ru-RU" sz="3200" b="0" i="0" u="none" strike="noStrike" cap="none" normalizeH="0" baseline="0" dirty="0" err="1">
                <a:ln>
                  <a:noFill/>
                </a:ln>
                <a:solidFill>
                  <a:srgbClr val="000000"/>
                </a:solidFill>
                <a:effectLst/>
                <a:latin typeface="Open Sans"/>
              </a:rPr>
              <a:t>Unix</a:t>
            </a:r>
            <a:endParaRPr kumimoji="0" lang="ru-RU" altLang="ru-RU" sz="3200" b="0" i="0" u="none" strike="noStrike" cap="none" normalizeH="0" baseline="0" dirty="0">
              <a:ln>
                <a:noFill/>
              </a:ln>
              <a:solidFill>
                <a:srgbClr val="000000"/>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3200" b="0" i="0" u="none" strike="noStrike" cap="none" normalizeH="0" baseline="0" dirty="0">
                <a:ln>
                  <a:noFill/>
                </a:ln>
                <a:solidFill>
                  <a:srgbClr val="000000"/>
                </a:solidFill>
                <a:effectLst/>
                <a:latin typeface="Open Sans"/>
              </a:rPr>
              <a:t> </a:t>
            </a:r>
            <a:r>
              <a:rPr kumimoji="0" lang="ru-RU" altLang="ru-RU" sz="3200" b="0" i="0" u="none" strike="noStrike" cap="none" normalizeH="0" baseline="0" dirty="0" err="1">
                <a:ln>
                  <a:noFill/>
                </a:ln>
                <a:solidFill>
                  <a:srgbClr val="000000"/>
                </a:solidFill>
                <a:effectLst/>
                <a:latin typeface="Open Sans"/>
              </a:rPr>
              <a:t>Linux</a:t>
            </a:r>
            <a:r>
              <a:rPr kumimoji="0" lang="ru-RU" altLang="ru-RU" sz="3200" b="0" i="0" u="none" strike="noStrike" cap="none" normalizeH="0" baseline="0" dirty="0">
                <a:ln>
                  <a:noFill/>
                </a:ln>
                <a:solidFill>
                  <a:srgbClr val="000000"/>
                </a:solidFill>
                <a:effectLst/>
                <a:latin typeface="Open Sans"/>
              </a:rPr>
              <a:t>, </a:t>
            </a:r>
            <a:r>
              <a:rPr kumimoji="0" lang="ru-RU" altLang="ru-RU" sz="3200" b="0" i="0" u="none" strike="noStrike" cap="none" normalizeH="0" baseline="0" dirty="0" err="1">
                <a:ln>
                  <a:noFill/>
                </a:ln>
                <a:solidFill>
                  <a:srgbClr val="000000"/>
                </a:solidFill>
                <a:effectLst/>
                <a:latin typeface="Open Sans"/>
              </a:rPr>
              <a:t>MacOS</a:t>
            </a:r>
            <a:r>
              <a:rPr kumimoji="0" lang="ru-RU" altLang="ru-RU" sz="3200" b="0" i="0" u="none" strike="noStrike" cap="none" normalizeH="0" baseline="0" dirty="0">
                <a:ln>
                  <a:noFill/>
                </a:ln>
                <a:solidFill>
                  <a:srgbClr val="000000"/>
                </a:solidFill>
                <a:effectLst/>
                <a:latin typeface="Open Sans"/>
              </a:rPr>
              <a:t>, *BSD - 3 разных системы, ядра</a:t>
            </a:r>
            <a:br>
              <a:rPr kumimoji="0" lang="ru-RU" altLang="ru-RU" sz="3200" b="0" i="0" u="none" strike="noStrike" cap="none" normalizeH="0" baseline="0" dirty="0">
                <a:ln>
                  <a:noFill/>
                </a:ln>
                <a:solidFill>
                  <a:srgbClr val="000000"/>
                </a:solidFill>
                <a:effectLst/>
                <a:latin typeface="Open Sans"/>
              </a:rPr>
            </a:br>
            <a:r>
              <a:rPr kumimoji="0" lang="ru-RU" altLang="ru-RU" sz="3200" b="0" i="0" u="none" strike="noStrike" cap="none" normalizeH="0" baseline="0" dirty="0">
                <a:ln>
                  <a:noFill/>
                </a:ln>
                <a:solidFill>
                  <a:srgbClr val="000000"/>
                </a:solidFill>
                <a:effectLst/>
                <a:latin typeface="Open Sans"/>
              </a:rPr>
              <a:t>которых писались "</a:t>
            </a:r>
            <a:r>
              <a:rPr kumimoji="0" lang="ru-RU" altLang="ru-RU" sz="3200" b="0" i="0" u="none" strike="noStrike" cap="none" normalizeH="0" baseline="0" dirty="0" err="1">
                <a:ln>
                  <a:noFill/>
                </a:ln>
                <a:solidFill>
                  <a:srgbClr val="000000"/>
                </a:solidFill>
                <a:effectLst/>
                <a:latin typeface="Open Sans"/>
              </a:rPr>
              <a:t>нeзависимо</a:t>
            </a:r>
            <a:r>
              <a:rPr kumimoji="0" lang="ru-RU" altLang="ru-RU" sz="3200" b="0" i="0" u="none" strike="noStrike" cap="none" normalizeH="0" baseline="0" dirty="0">
                <a:ln>
                  <a:noFill/>
                </a:ln>
                <a:solidFill>
                  <a:srgbClr val="000000"/>
                </a:solidFill>
                <a:effectLst/>
                <a:latin typeface="Open Sans"/>
              </a:rPr>
              <a:t>", но по заветам </a:t>
            </a:r>
            <a:r>
              <a:rPr kumimoji="0" lang="ru-RU" altLang="ru-RU" sz="3200" b="0" i="0" u="none" strike="noStrike" cap="none" normalizeH="0" baseline="0" dirty="0" err="1">
                <a:ln>
                  <a:noFill/>
                </a:ln>
                <a:solidFill>
                  <a:srgbClr val="000000"/>
                </a:solidFill>
                <a:effectLst/>
                <a:latin typeface="Open Sans"/>
              </a:rPr>
              <a:t>Unix</a:t>
            </a:r>
            <a:r>
              <a:rPr kumimoji="0" lang="ru-RU" altLang="ru-RU" sz="700" b="0" i="0" u="none" strike="noStrike" cap="none" normalizeH="0" baseline="0" dirty="0">
                <a:ln>
                  <a:noFill/>
                </a:ln>
                <a:solidFill>
                  <a:schemeClr val="tx1"/>
                </a:solidFill>
                <a:effectLst/>
              </a:rPr>
              <a:t> </a:t>
            </a:r>
            <a:endParaRPr kumimoji="0" lang="ru-RU" altLang="ru-RU"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6642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A304C-6EA7-4271-9629-636E31AD8047}"/>
              </a:ext>
            </a:extLst>
          </p:cNvPr>
          <p:cNvSpPr>
            <a:spLocks noGrp="1"/>
          </p:cNvSpPr>
          <p:nvPr>
            <p:ph type="title"/>
          </p:nvPr>
        </p:nvSpPr>
        <p:spPr/>
        <p:txBody>
          <a:bodyPr/>
          <a:lstStyle/>
          <a:p>
            <a:r>
              <a:rPr lang="en-US" dirty="0"/>
              <a:t>“Tanenbaum-Torvalds debate”</a:t>
            </a:r>
            <a:endParaRPr lang="ru-RU" dirty="0"/>
          </a:p>
        </p:txBody>
      </p:sp>
      <p:pic>
        <p:nvPicPr>
          <p:cNvPr id="4" name="Picture 3">
            <a:extLst>
              <a:ext uri="{FF2B5EF4-FFF2-40B4-BE49-F238E27FC236}">
                <a16:creationId xmlns:a16="http://schemas.microsoft.com/office/drawing/2014/main" id="{47393FAC-A3DE-4205-AF9F-2E1C2BB8F044}"/>
              </a:ext>
            </a:extLst>
          </p:cNvPr>
          <p:cNvPicPr>
            <a:picLocks noChangeAspect="1"/>
          </p:cNvPicPr>
          <p:nvPr/>
        </p:nvPicPr>
        <p:blipFill>
          <a:blip r:embed="rId3"/>
          <a:stretch>
            <a:fillRect/>
          </a:stretch>
        </p:blipFill>
        <p:spPr>
          <a:xfrm>
            <a:off x="3351211" y="1447800"/>
            <a:ext cx="5090991" cy="4332514"/>
          </a:xfrm>
          <a:prstGeom prst="rect">
            <a:avLst/>
          </a:prstGeom>
        </p:spPr>
      </p:pic>
    </p:spTree>
    <p:extLst>
      <p:ext uri="{BB962C8B-B14F-4D97-AF65-F5344CB8AC3E}">
        <p14:creationId xmlns:p14="http://schemas.microsoft.com/office/powerpoint/2010/main" val="2187211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ED5DB-2770-46D7-85ED-0F3355DFF2F8}"/>
              </a:ext>
            </a:extLst>
          </p:cNvPr>
          <p:cNvSpPr>
            <a:spLocks noGrp="1"/>
          </p:cNvSpPr>
          <p:nvPr>
            <p:ph type="title"/>
          </p:nvPr>
        </p:nvSpPr>
        <p:spPr/>
        <p:txBody>
          <a:bodyPr/>
          <a:lstStyle/>
          <a:p>
            <a:r>
              <a:rPr lang="ru-RU" dirty="0"/>
              <a:t>Микро- и монолитное ядра</a:t>
            </a:r>
          </a:p>
        </p:txBody>
      </p:sp>
      <p:pic>
        <p:nvPicPr>
          <p:cNvPr id="22532" name="Picture 4" descr="https://upload.wikimedia.org/wikipedia/commons/thumb/6/67/OS-structure.svg/2880px-OS-structure.svg.png">
            <a:extLst>
              <a:ext uri="{FF2B5EF4-FFF2-40B4-BE49-F238E27FC236}">
                <a16:creationId xmlns:a16="http://schemas.microsoft.com/office/drawing/2014/main" id="{5579612E-0872-4BFA-92C4-432D7E354E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868" y="1652815"/>
            <a:ext cx="8327571" cy="4441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477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79E052-8B82-4453-8DD2-ABA00C87592C}"/>
              </a:ext>
            </a:extLst>
          </p:cNvPr>
          <p:cNvSpPr>
            <a:spLocks noGrp="1"/>
          </p:cNvSpPr>
          <p:nvPr>
            <p:ph type="title"/>
          </p:nvPr>
        </p:nvSpPr>
        <p:spPr/>
        <p:txBody>
          <a:bodyPr/>
          <a:lstStyle/>
          <a:p>
            <a:r>
              <a:rPr lang="ru-RU" dirty="0"/>
              <a:t>Микроядро</a:t>
            </a:r>
          </a:p>
        </p:txBody>
      </p:sp>
      <p:sp>
        <p:nvSpPr>
          <p:cNvPr id="4" name="TextBox 3">
            <a:extLst>
              <a:ext uri="{FF2B5EF4-FFF2-40B4-BE49-F238E27FC236}">
                <a16:creationId xmlns:a16="http://schemas.microsoft.com/office/drawing/2014/main" id="{02B0D276-65D0-4205-B768-8EEFCB4C33CC}"/>
              </a:ext>
            </a:extLst>
          </p:cNvPr>
          <p:cNvSpPr txBox="1"/>
          <p:nvPr/>
        </p:nvSpPr>
        <p:spPr>
          <a:xfrm>
            <a:off x="1006927" y="1600200"/>
            <a:ext cx="2226129" cy="646331"/>
          </a:xfrm>
          <a:prstGeom prst="rect">
            <a:avLst/>
          </a:prstGeom>
          <a:noFill/>
        </p:spPr>
        <p:txBody>
          <a:bodyPr wrap="square" rtlCol="0">
            <a:spAutoFit/>
          </a:bodyPr>
          <a:lstStyle/>
          <a:p>
            <a:pPr algn="ctr"/>
            <a:r>
              <a:rPr lang="ru-RU" u="sng" dirty="0"/>
              <a:t>Адресное пространство ядра</a:t>
            </a:r>
          </a:p>
        </p:txBody>
      </p:sp>
      <p:sp>
        <p:nvSpPr>
          <p:cNvPr id="5" name="TextBox 4">
            <a:extLst>
              <a:ext uri="{FF2B5EF4-FFF2-40B4-BE49-F238E27FC236}">
                <a16:creationId xmlns:a16="http://schemas.microsoft.com/office/drawing/2014/main" id="{A4111074-C879-4149-995C-3719768538E5}"/>
              </a:ext>
            </a:extLst>
          </p:cNvPr>
          <p:cNvSpPr txBox="1"/>
          <p:nvPr/>
        </p:nvSpPr>
        <p:spPr>
          <a:xfrm>
            <a:off x="7630884" y="1600199"/>
            <a:ext cx="3325588" cy="646331"/>
          </a:xfrm>
          <a:prstGeom prst="rect">
            <a:avLst/>
          </a:prstGeom>
          <a:noFill/>
        </p:spPr>
        <p:txBody>
          <a:bodyPr wrap="square" rtlCol="0">
            <a:spAutoFit/>
          </a:bodyPr>
          <a:lstStyle/>
          <a:p>
            <a:pPr algn="ctr"/>
            <a:r>
              <a:rPr lang="ru-RU" u="sng" dirty="0"/>
              <a:t>Адресное пространство пользователя</a:t>
            </a:r>
          </a:p>
        </p:txBody>
      </p:sp>
      <p:cxnSp>
        <p:nvCxnSpPr>
          <p:cNvPr id="7" name="Straight Connector 6">
            <a:extLst>
              <a:ext uri="{FF2B5EF4-FFF2-40B4-BE49-F238E27FC236}">
                <a16:creationId xmlns:a16="http://schemas.microsoft.com/office/drawing/2014/main" id="{125C2B12-9D6B-460D-B2B9-AFC1E5CBF3D5}"/>
              </a:ext>
            </a:extLst>
          </p:cNvPr>
          <p:cNvCxnSpPr/>
          <p:nvPr/>
        </p:nvCxnSpPr>
        <p:spPr>
          <a:xfrm>
            <a:off x="4288972" y="1600199"/>
            <a:ext cx="0" cy="4914900"/>
          </a:xfrm>
          <a:prstGeom prst="line">
            <a:avLst/>
          </a:prstGeom>
          <a:ln w="31750">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37BFF4-374D-4554-A679-2C533E2B7071}"/>
              </a:ext>
            </a:extLst>
          </p:cNvPr>
          <p:cNvSpPr txBox="1"/>
          <p:nvPr/>
        </p:nvSpPr>
        <p:spPr>
          <a:xfrm>
            <a:off x="849853" y="2907715"/>
            <a:ext cx="544281" cy="369332"/>
          </a:xfrm>
          <a:prstGeom prst="rect">
            <a:avLst/>
          </a:prstGeom>
          <a:noFill/>
        </p:spPr>
        <p:txBody>
          <a:bodyPr wrap="square" rtlCol="0">
            <a:spAutoFit/>
          </a:bodyPr>
          <a:lstStyle/>
          <a:p>
            <a:pPr algn="ctr"/>
            <a:r>
              <a:rPr lang="en-US" dirty="0"/>
              <a:t>IPC</a:t>
            </a:r>
            <a:endParaRPr lang="ru-RU" dirty="0"/>
          </a:p>
        </p:txBody>
      </p:sp>
      <p:sp>
        <p:nvSpPr>
          <p:cNvPr id="9" name="TextBox 8">
            <a:extLst>
              <a:ext uri="{FF2B5EF4-FFF2-40B4-BE49-F238E27FC236}">
                <a16:creationId xmlns:a16="http://schemas.microsoft.com/office/drawing/2014/main" id="{A47C9D1A-C9D1-4815-B49A-75EF354EA12B}"/>
              </a:ext>
            </a:extLst>
          </p:cNvPr>
          <p:cNvSpPr txBox="1"/>
          <p:nvPr/>
        </p:nvSpPr>
        <p:spPr>
          <a:xfrm>
            <a:off x="477736" y="3954059"/>
            <a:ext cx="1251856" cy="646331"/>
          </a:xfrm>
          <a:prstGeom prst="rect">
            <a:avLst/>
          </a:prstGeom>
          <a:noFill/>
        </p:spPr>
        <p:txBody>
          <a:bodyPr wrap="square" rtlCol="0">
            <a:spAutoFit/>
          </a:bodyPr>
          <a:lstStyle/>
          <a:p>
            <a:pPr algn="ctr"/>
            <a:r>
              <a:rPr lang="en-US" dirty="0"/>
              <a:t>Virtual Memory</a:t>
            </a:r>
            <a:endParaRPr lang="ru-RU" dirty="0"/>
          </a:p>
        </p:txBody>
      </p:sp>
      <p:sp>
        <p:nvSpPr>
          <p:cNvPr id="10" name="TextBox 9">
            <a:extLst>
              <a:ext uri="{FF2B5EF4-FFF2-40B4-BE49-F238E27FC236}">
                <a16:creationId xmlns:a16="http://schemas.microsoft.com/office/drawing/2014/main" id="{37B446D1-7E60-40EE-817A-E716A453A6D9}"/>
              </a:ext>
            </a:extLst>
          </p:cNvPr>
          <p:cNvSpPr txBox="1"/>
          <p:nvPr/>
        </p:nvSpPr>
        <p:spPr>
          <a:xfrm>
            <a:off x="538844" y="5383766"/>
            <a:ext cx="1251856" cy="369332"/>
          </a:xfrm>
          <a:prstGeom prst="rect">
            <a:avLst/>
          </a:prstGeom>
          <a:noFill/>
        </p:spPr>
        <p:txBody>
          <a:bodyPr wrap="square" rtlCol="0">
            <a:spAutoFit/>
          </a:bodyPr>
          <a:lstStyle/>
          <a:p>
            <a:pPr algn="ctr"/>
            <a:r>
              <a:rPr lang="en-US" dirty="0"/>
              <a:t>Scheduler</a:t>
            </a:r>
            <a:endParaRPr lang="ru-RU" dirty="0"/>
          </a:p>
        </p:txBody>
      </p:sp>
      <p:pic>
        <p:nvPicPr>
          <p:cNvPr id="12" name="Graphic 11" descr="Circles with arrows">
            <a:extLst>
              <a:ext uri="{FF2B5EF4-FFF2-40B4-BE49-F238E27FC236}">
                <a16:creationId xmlns:a16="http://schemas.microsoft.com/office/drawing/2014/main" id="{E3F8C847-8608-411D-BD6E-9080086516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0954" y="5045529"/>
            <a:ext cx="914400" cy="914400"/>
          </a:xfrm>
          <a:prstGeom prst="rect">
            <a:avLst/>
          </a:prstGeom>
        </p:spPr>
      </p:pic>
      <p:pic>
        <p:nvPicPr>
          <p:cNvPr id="13" name="Picture 12">
            <a:extLst>
              <a:ext uri="{FF2B5EF4-FFF2-40B4-BE49-F238E27FC236}">
                <a16:creationId xmlns:a16="http://schemas.microsoft.com/office/drawing/2014/main" id="{6EE8B18C-D92F-4DA8-8088-3C90C78882A0}"/>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90700" y="4081788"/>
            <a:ext cx="1500994" cy="506542"/>
          </a:xfrm>
          <a:prstGeom prst="rect">
            <a:avLst/>
          </a:prstGeom>
        </p:spPr>
      </p:pic>
      <p:pic>
        <p:nvPicPr>
          <p:cNvPr id="15" name="Graphic 14" descr="Envelope">
            <a:extLst>
              <a:ext uri="{FF2B5EF4-FFF2-40B4-BE49-F238E27FC236}">
                <a16:creationId xmlns:a16="http://schemas.microsoft.com/office/drawing/2014/main" id="{9576AB3E-E1E0-448F-B48A-40B537B44B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5013" y="2635181"/>
            <a:ext cx="914400" cy="914400"/>
          </a:xfrm>
          <a:prstGeom prst="rect">
            <a:avLst/>
          </a:prstGeom>
        </p:spPr>
      </p:pic>
      <p:sp>
        <p:nvSpPr>
          <p:cNvPr id="16" name="Oval 15">
            <a:extLst>
              <a:ext uri="{FF2B5EF4-FFF2-40B4-BE49-F238E27FC236}">
                <a16:creationId xmlns:a16="http://schemas.microsoft.com/office/drawing/2014/main" id="{437F73F6-D97B-4977-ADDE-35BEB8B51788}"/>
              </a:ext>
            </a:extLst>
          </p:cNvPr>
          <p:cNvSpPr/>
          <p:nvPr/>
        </p:nvSpPr>
        <p:spPr>
          <a:xfrm>
            <a:off x="7728092" y="2380385"/>
            <a:ext cx="1486666" cy="142399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TextBox 16">
            <a:extLst>
              <a:ext uri="{FF2B5EF4-FFF2-40B4-BE49-F238E27FC236}">
                <a16:creationId xmlns:a16="http://schemas.microsoft.com/office/drawing/2014/main" id="{C15619DD-74A9-4649-8B74-A762EA5E6467}"/>
              </a:ext>
            </a:extLst>
          </p:cNvPr>
          <p:cNvSpPr txBox="1"/>
          <p:nvPr/>
        </p:nvSpPr>
        <p:spPr>
          <a:xfrm>
            <a:off x="7848600" y="2772058"/>
            <a:ext cx="1268191" cy="646331"/>
          </a:xfrm>
          <a:prstGeom prst="rect">
            <a:avLst/>
          </a:prstGeom>
          <a:noFill/>
        </p:spPr>
        <p:txBody>
          <a:bodyPr wrap="square" rtlCol="0">
            <a:spAutoFit/>
          </a:bodyPr>
          <a:lstStyle/>
          <a:p>
            <a:pPr algn="ctr"/>
            <a:r>
              <a:rPr lang="en-US" dirty="0"/>
              <a:t>Keyboard driver</a:t>
            </a:r>
            <a:endParaRPr lang="ru-RU" dirty="0"/>
          </a:p>
        </p:txBody>
      </p:sp>
      <p:sp>
        <p:nvSpPr>
          <p:cNvPr id="18" name="Oval 17">
            <a:extLst>
              <a:ext uri="{FF2B5EF4-FFF2-40B4-BE49-F238E27FC236}">
                <a16:creationId xmlns:a16="http://schemas.microsoft.com/office/drawing/2014/main" id="{02773599-EB53-431A-85DB-80390598CD00}"/>
              </a:ext>
            </a:extLst>
          </p:cNvPr>
          <p:cNvSpPr/>
          <p:nvPr/>
        </p:nvSpPr>
        <p:spPr>
          <a:xfrm>
            <a:off x="6144218" y="4525050"/>
            <a:ext cx="1486666" cy="142399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TextBox 18">
            <a:extLst>
              <a:ext uri="{FF2B5EF4-FFF2-40B4-BE49-F238E27FC236}">
                <a16:creationId xmlns:a16="http://schemas.microsoft.com/office/drawing/2014/main" id="{C7D57575-4D55-4D13-AC00-6C1D32FD9DD3}"/>
              </a:ext>
            </a:extLst>
          </p:cNvPr>
          <p:cNvSpPr txBox="1"/>
          <p:nvPr/>
        </p:nvSpPr>
        <p:spPr>
          <a:xfrm>
            <a:off x="6264726" y="4905837"/>
            <a:ext cx="1268191" cy="646331"/>
          </a:xfrm>
          <a:prstGeom prst="rect">
            <a:avLst/>
          </a:prstGeom>
          <a:noFill/>
        </p:spPr>
        <p:txBody>
          <a:bodyPr wrap="square" rtlCol="0">
            <a:spAutoFit/>
          </a:bodyPr>
          <a:lstStyle/>
          <a:p>
            <a:pPr algn="ctr"/>
            <a:r>
              <a:rPr lang="en-US" dirty="0"/>
              <a:t>Sound driver</a:t>
            </a:r>
            <a:endParaRPr lang="ru-RU" dirty="0"/>
          </a:p>
        </p:txBody>
      </p:sp>
      <p:cxnSp>
        <p:nvCxnSpPr>
          <p:cNvPr id="21" name="Straight Arrow Connector 20">
            <a:extLst>
              <a:ext uri="{FF2B5EF4-FFF2-40B4-BE49-F238E27FC236}">
                <a16:creationId xmlns:a16="http://schemas.microsoft.com/office/drawing/2014/main" id="{F58A4A8B-A629-469A-A825-6F26DA38D902}"/>
              </a:ext>
            </a:extLst>
          </p:cNvPr>
          <p:cNvCxnSpPr>
            <a:stCxn id="16" idx="2"/>
            <a:endCxn id="15" idx="3"/>
          </p:cNvCxnSpPr>
          <p:nvPr/>
        </p:nvCxnSpPr>
        <p:spPr>
          <a:xfrm flipH="1" flipV="1">
            <a:off x="2569413" y="3092381"/>
            <a:ext cx="5158679"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40F80B-3ECF-4E1E-B966-1393B640C550}"/>
              </a:ext>
            </a:extLst>
          </p:cNvPr>
          <p:cNvSpPr txBox="1"/>
          <p:nvPr/>
        </p:nvSpPr>
        <p:spPr>
          <a:xfrm>
            <a:off x="5248161" y="2728492"/>
            <a:ext cx="1600192" cy="369332"/>
          </a:xfrm>
          <a:prstGeom prst="rect">
            <a:avLst/>
          </a:prstGeom>
          <a:noFill/>
        </p:spPr>
        <p:txBody>
          <a:bodyPr wrap="square" rtlCol="0">
            <a:spAutoFit/>
          </a:bodyPr>
          <a:lstStyle/>
          <a:p>
            <a:pPr algn="ctr"/>
            <a:r>
              <a:rPr lang="en-US" dirty="0"/>
              <a:t>&lt;mute sound&gt;</a:t>
            </a:r>
            <a:endParaRPr lang="ru-RU" dirty="0"/>
          </a:p>
        </p:txBody>
      </p:sp>
      <p:cxnSp>
        <p:nvCxnSpPr>
          <p:cNvPr id="24" name="Straight Arrow Connector 23">
            <a:extLst>
              <a:ext uri="{FF2B5EF4-FFF2-40B4-BE49-F238E27FC236}">
                <a16:creationId xmlns:a16="http://schemas.microsoft.com/office/drawing/2014/main" id="{7CB36D91-0E2B-4554-811F-D238955D4028}"/>
              </a:ext>
            </a:extLst>
          </p:cNvPr>
          <p:cNvCxnSpPr>
            <a:cxnSpLocks/>
            <a:endCxn id="18" idx="2"/>
          </p:cNvCxnSpPr>
          <p:nvPr/>
        </p:nvCxnSpPr>
        <p:spPr>
          <a:xfrm>
            <a:off x="2628897" y="3302949"/>
            <a:ext cx="3515321" cy="193409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Graphic 27" descr="Turtle">
            <a:extLst>
              <a:ext uri="{FF2B5EF4-FFF2-40B4-BE49-F238E27FC236}">
                <a16:creationId xmlns:a16="http://schemas.microsoft.com/office/drawing/2014/main" id="{A9D92040-D0EF-45B6-854C-D91DBBAD85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51054" y="5508447"/>
            <a:ext cx="914400" cy="914400"/>
          </a:xfrm>
          <a:prstGeom prst="rect">
            <a:avLst/>
          </a:prstGeom>
        </p:spPr>
      </p:pic>
      <p:sp>
        <p:nvSpPr>
          <p:cNvPr id="29" name="TextBox 28">
            <a:extLst>
              <a:ext uri="{FF2B5EF4-FFF2-40B4-BE49-F238E27FC236}">
                <a16:creationId xmlns:a16="http://schemas.microsoft.com/office/drawing/2014/main" id="{F81A5160-74AC-41B9-8771-4BF855570DEF}"/>
              </a:ext>
            </a:extLst>
          </p:cNvPr>
          <p:cNvSpPr txBox="1"/>
          <p:nvPr/>
        </p:nvSpPr>
        <p:spPr>
          <a:xfrm>
            <a:off x="9889672" y="4699488"/>
            <a:ext cx="1917418" cy="923330"/>
          </a:xfrm>
          <a:prstGeom prst="rect">
            <a:avLst/>
          </a:prstGeom>
          <a:noFill/>
        </p:spPr>
        <p:txBody>
          <a:bodyPr wrap="square" rtlCol="0">
            <a:spAutoFit/>
          </a:bodyPr>
          <a:lstStyle/>
          <a:p>
            <a:pPr algn="ctr"/>
            <a:r>
              <a:rPr lang="ru-RU" b="1" dirty="0"/>
              <a:t>Обмен</a:t>
            </a:r>
            <a:endParaRPr lang="en-US" b="1" dirty="0"/>
          </a:p>
          <a:p>
            <a:pPr algn="ctr"/>
            <a:r>
              <a:rPr lang="ru-RU" b="1" dirty="0"/>
              <a:t>Сообщениями</a:t>
            </a:r>
            <a:endParaRPr lang="en-US" b="1" dirty="0"/>
          </a:p>
          <a:p>
            <a:pPr algn="ctr"/>
            <a:r>
              <a:rPr lang="ru-RU" b="1" dirty="0"/>
              <a:t>через ядро</a:t>
            </a:r>
          </a:p>
        </p:txBody>
      </p:sp>
    </p:spTree>
    <p:extLst>
      <p:ext uri="{BB962C8B-B14F-4D97-AF65-F5344CB8AC3E}">
        <p14:creationId xmlns:p14="http://schemas.microsoft.com/office/powerpoint/2010/main" val="3378766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6E905A-1623-46BD-94CC-AA1C8198F105}"/>
              </a:ext>
            </a:extLst>
          </p:cNvPr>
          <p:cNvSpPr>
            <a:spLocks noGrp="1"/>
          </p:cNvSpPr>
          <p:nvPr>
            <p:ph type="title"/>
          </p:nvPr>
        </p:nvSpPr>
        <p:spPr/>
        <p:txBody>
          <a:bodyPr/>
          <a:lstStyle/>
          <a:p>
            <a:r>
              <a:rPr lang="ru-RU" dirty="0"/>
              <a:t>Микроядро</a:t>
            </a:r>
          </a:p>
        </p:txBody>
      </p:sp>
      <p:sp>
        <p:nvSpPr>
          <p:cNvPr id="4" name="Rectangle 1">
            <a:extLst>
              <a:ext uri="{FF2B5EF4-FFF2-40B4-BE49-F238E27FC236}">
                <a16:creationId xmlns:a16="http://schemas.microsoft.com/office/drawing/2014/main" id="{88409112-5E75-49C2-B9C8-468841F20B84}"/>
              </a:ext>
            </a:extLst>
          </p:cNvPr>
          <p:cNvSpPr>
            <a:spLocks noChangeArrowheads="1"/>
          </p:cNvSpPr>
          <p:nvPr/>
        </p:nvSpPr>
        <p:spPr bwMode="auto">
          <a:xfrm>
            <a:off x="555170" y="2645679"/>
            <a:ext cx="3080659" cy="1708160"/>
          </a:xfrm>
          <a:prstGeom prst="rect">
            <a:avLst/>
          </a:prstGeom>
          <a:noFill/>
          <a:ln>
            <a:noFill/>
          </a:ln>
          <a:effec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3600" b="0" i="1" u="none" strike="noStrike" cap="none" normalizeH="0" baseline="0" dirty="0">
                <a:ln>
                  <a:noFill/>
                </a:ln>
                <a:solidFill>
                  <a:srgbClr val="666666"/>
                </a:solidFill>
                <a:effectLst/>
                <a:latin typeface="Courier New" panose="02070309020205020404" pitchFamily="49" charset="0"/>
                <a:cs typeface="Courier New" panose="02070309020205020404" pitchFamily="49" charset="0"/>
              </a:rPr>
              <a:t># </a:t>
            </a:r>
            <a:r>
              <a:rPr kumimoji="0" lang="ru-RU" altLang="ru-RU" sz="3600" b="0" i="1" u="none" strike="noStrike" cap="none" normalizeH="0" baseline="0" dirty="0" err="1">
                <a:ln>
                  <a:noFill/>
                </a:ln>
                <a:solidFill>
                  <a:srgbClr val="666666"/>
                </a:solidFill>
                <a:effectLst/>
                <a:latin typeface="Courier New" panose="02070309020205020404" pitchFamily="49" charset="0"/>
                <a:cs typeface="Courier New" panose="02070309020205020404" pitchFamily="49" charset="0"/>
              </a:rPr>
              <a:t>Mac</a:t>
            </a:r>
            <a:endParaRPr lang="ru-RU" altLang="ru-RU" sz="3600" dirty="0">
              <a:solidFill>
                <a:srgbClr val="212529"/>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36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3600" b="1" i="0" u="none" strike="noStrike" cap="none" normalizeH="0" baseline="0" dirty="0" err="1">
                <a:ln>
                  <a:noFill/>
                </a:ln>
                <a:solidFill>
                  <a:srgbClr val="C20CB9"/>
                </a:solidFill>
                <a:effectLst/>
                <a:latin typeface="Courier New" panose="02070309020205020404" pitchFamily="49" charset="0"/>
                <a:cs typeface="Courier New" panose="02070309020205020404" pitchFamily="49" charset="0"/>
              </a:rPr>
              <a:t>uname</a:t>
            </a:r>
            <a:endParaRPr lang="ru-RU" altLang="ru-RU" sz="3600" dirty="0">
              <a:solidFill>
                <a:srgbClr val="212529"/>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3600" b="0" i="0" u="none" strike="noStrike" cap="none" normalizeH="0" baseline="0" dirty="0" err="1">
                <a:ln>
                  <a:noFill/>
                </a:ln>
                <a:solidFill>
                  <a:srgbClr val="212529"/>
                </a:solidFill>
                <a:effectLst/>
                <a:latin typeface="Courier New" panose="02070309020205020404" pitchFamily="49" charset="0"/>
                <a:cs typeface="Courier New" panose="02070309020205020404" pitchFamily="49" charset="0"/>
              </a:rPr>
              <a:t>Darwin</a:t>
            </a:r>
            <a:r>
              <a:rPr kumimoji="0" lang="ru-RU" altLang="ru-RU" sz="2000" b="0" i="0" u="none" strike="noStrike" cap="none" normalizeH="0" baseline="0" dirty="0">
                <a:ln>
                  <a:noFill/>
                </a:ln>
                <a:solidFill>
                  <a:schemeClr val="tx1"/>
                </a:solidFill>
                <a:effectLst/>
              </a:rPr>
              <a:t> </a:t>
            </a:r>
            <a:endParaRPr kumimoji="0" lang="ru-RU" altLang="ru-RU" sz="80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C8EF8AF-C9F0-4EC2-AEE0-C2B52C7EA411}"/>
              </a:ext>
            </a:extLst>
          </p:cNvPr>
          <p:cNvSpPr txBox="1"/>
          <p:nvPr/>
        </p:nvSpPr>
        <p:spPr>
          <a:xfrm>
            <a:off x="5742215" y="1456293"/>
            <a:ext cx="1159328" cy="584775"/>
          </a:xfrm>
          <a:prstGeom prst="rect">
            <a:avLst/>
          </a:prstGeom>
          <a:noFill/>
        </p:spPr>
        <p:txBody>
          <a:bodyPr wrap="square" rtlCol="0">
            <a:spAutoFit/>
          </a:bodyPr>
          <a:lstStyle/>
          <a:p>
            <a:pPr algn="ctr"/>
            <a:r>
              <a:rPr lang="en-US" sz="3200" dirty="0"/>
              <a:t>Unix</a:t>
            </a:r>
            <a:endParaRPr lang="ru-RU" sz="3200" dirty="0"/>
          </a:p>
        </p:txBody>
      </p:sp>
      <p:sp>
        <p:nvSpPr>
          <p:cNvPr id="7" name="TextBox 6">
            <a:extLst>
              <a:ext uri="{FF2B5EF4-FFF2-40B4-BE49-F238E27FC236}">
                <a16:creationId xmlns:a16="http://schemas.microsoft.com/office/drawing/2014/main" id="{FE2EDFB4-FDD7-46B1-A61E-81C2EF3F435C}"/>
              </a:ext>
            </a:extLst>
          </p:cNvPr>
          <p:cNvSpPr txBox="1"/>
          <p:nvPr/>
        </p:nvSpPr>
        <p:spPr>
          <a:xfrm>
            <a:off x="5742215" y="2640356"/>
            <a:ext cx="1159328" cy="584775"/>
          </a:xfrm>
          <a:prstGeom prst="rect">
            <a:avLst/>
          </a:prstGeom>
          <a:noFill/>
        </p:spPr>
        <p:txBody>
          <a:bodyPr wrap="square" rtlCol="0">
            <a:spAutoFit/>
          </a:bodyPr>
          <a:lstStyle/>
          <a:p>
            <a:pPr algn="ctr"/>
            <a:r>
              <a:rPr lang="en-US" sz="3200" dirty="0"/>
              <a:t>Mach</a:t>
            </a:r>
            <a:endParaRPr lang="ru-RU" sz="3200" dirty="0"/>
          </a:p>
        </p:txBody>
      </p:sp>
      <p:sp>
        <p:nvSpPr>
          <p:cNvPr id="8" name="TextBox 7">
            <a:extLst>
              <a:ext uri="{FF2B5EF4-FFF2-40B4-BE49-F238E27FC236}">
                <a16:creationId xmlns:a16="http://schemas.microsoft.com/office/drawing/2014/main" id="{52C07895-C6E2-4234-8513-4610B87A05FE}"/>
              </a:ext>
            </a:extLst>
          </p:cNvPr>
          <p:cNvSpPr txBox="1"/>
          <p:nvPr/>
        </p:nvSpPr>
        <p:spPr>
          <a:xfrm>
            <a:off x="5426529" y="3872620"/>
            <a:ext cx="1790700" cy="584775"/>
          </a:xfrm>
          <a:prstGeom prst="rect">
            <a:avLst/>
          </a:prstGeom>
          <a:noFill/>
        </p:spPr>
        <p:txBody>
          <a:bodyPr wrap="square" rtlCol="0">
            <a:spAutoFit/>
          </a:bodyPr>
          <a:lstStyle/>
          <a:p>
            <a:pPr algn="ctr"/>
            <a:r>
              <a:rPr lang="en-US" sz="3200" dirty="0"/>
              <a:t>Darwin</a:t>
            </a:r>
            <a:endParaRPr lang="ru-RU" sz="3200" dirty="0"/>
          </a:p>
        </p:txBody>
      </p:sp>
      <p:sp>
        <p:nvSpPr>
          <p:cNvPr id="9" name="TextBox 8">
            <a:extLst>
              <a:ext uri="{FF2B5EF4-FFF2-40B4-BE49-F238E27FC236}">
                <a16:creationId xmlns:a16="http://schemas.microsoft.com/office/drawing/2014/main" id="{F1D0345F-989B-4B65-A153-594803331E9A}"/>
              </a:ext>
            </a:extLst>
          </p:cNvPr>
          <p:cNvSpPr txBox="1"/>
          <p:nvPr/>
        </p:nvSpPr>
        <p:spPr>
          <a:xfrm>
            <a:off x="8281308" y="4378806"/>
            <a:ext cx="772884" cy="584775"/>
          </a:xfrm>
          <a:prstGeom prst="rect">
            <a:avLst/>
          </a:prstGeom>
          <a:noFill/>
        </p:spPr>
        <p:txBody>
          <a:bodyPr wrap="square" rtlCol="0">
            <a:spAutoFit/>
          </a:bodyPr>
          <a:lstStyle/>
          <a:p>
            <a:pPr algn="ctr"/>
            <a:r>
              <a:rPr lang="en-US" sz="3200" dirty="0"/>
              <a:t>iOS</a:t>
            </a:r>
            <a:endParaRPr lang="ru-RU" sz="3200" dirty="0"/>
          </a:p>
        </p:txBody>
      </p:sp>
      <p:sp>
        <p:nvSpPr>
          <p:cNvPr id="10" name="TextBox 9">
            <a:extLst>
              <a:ext uri="{FF2B5EF4-FFF2-40B4-BE49-F238E27FC236}">
                <a16:creationId xmlns:a16="http://schemas.microsoft.com/office/drawing/2014/main" id="{60F3CD50-6C64-4639-9DE2-9D4CC24BBBE0}"/>
              </a:ext>
            </a:extLst>
          </p:cNvPr>
          <p:cNvSpPr txBox="1"/>
          <p:nvPr/>
        </p:nvSpPr>
        <p:spPr>
          <a:xfrm>
            <a:off x="6471557" y="5417343"/>
            <a:ext cx="1790700" cy="584775"/>
          </a:xfrm>
          <a:prstGeom prst="rect">
            <a:avLst/>
          </a:prstGeom>
          <a:noFill/>
        </p:spPr>
        <p:txBody>
          <a:bodyPr wrap="square" rtlCol="0">
            <a:spAutoFit/>
          </a:bodyPr>
          <a:lstStyle/>
          <a:p>
            <a:pPr algn="ctr"/>
            <a:r>
              <a:rPr lang="en-US" sz="3200" dirty="0" err="1"/>
              <a:t>watchOS</a:t>
            </a:r>
            <a:endParaRPr lang="ru-RU" sz="3200" dirty="0"/>
          </a:p>
        </p:txBody>
      </p:sp>
      <p:sp>
        <p:nvSpPr>
          <p:cNvPr id="11" name="TextBox 10">
            <a:extLst>
              <a:ext uri="{FF2B5EF4-FFF2-40B4-BE49-F238E27FC236}">
                <a16:creationId xmlns:a16="http://schemas.microsoft.com/office/drawing/2014/main" id="{26446165-0F16-4808-9C4D-CA7F0361AD4B}"/>
              </a:ext>
            </a:extLst>
          </p:cNvPr>
          <p:cNvSpPr txBox="1"/>
          <p:nvPr/>
        </p:nvSpPr>
        <p:spPr>
          <a:xfrm>
            <a:off x="3962402" y="5417343"/>
            <a:ext cx="1790700" cy="584775"/>
          </a:xfrm>
          <a:prstGeom prst="rect">
            <a:avLst/>
          </a:prstGeom>
          <a:noFill/>
        </p:spPr>
        <p:txBody>
          <a:bodyPr wrap="square" rtlCol="0">
            <a:spAutoFit/>
          </a:bodyPr>
          <a:lstStyle/>
          <a:p>
            <a:pPr algn="ctr"/>
            <a:r>
              <a:rPr lang="en-US" sz="3200" dirty="0"/>
              <a:t>MacOS</a:t>
            </a:r>
            <a:endParaRPr lang="ru-RU" sz="3200" dirty="0"/>
          </a:p>
        </p:txBody>
      </p:sp>
      <p:sp>
        <p:nvSpPr>
          <p:cNvPr id="12" name="TextBox 11">
            <a:extLst>
              <a:ext uri="{FF2B5EF4-FFF2-40B4-BE49-F238E27FC236}">
                <a16:creationId xmlns:a16="http://schemas.microsoft.com/office/drawing/2014/main" id="{570A6205-E926-4081-BD30-E442B7B67AAA}"/>
              </a:ext>
            </a:extLst>
          </p:cNvPr>
          <p:cNvSpPr txBox="1"/>
          <p:nvPr/>
        </p:nvSpPr>
        <p:spPr>
          <a:xfrm>
            <a:off x="3867148" y="4451645"/>
            <a:ext cx="990604" cy="584775"/>
          </a:xfrm>
          <a:prstGeom prst="rect">
            <a:avLst/>
          </a:prstGeom>
          <a:noFill/>
        </p:spPr>
        <p:txBody>
          <a:bodyPr wrap="square" rtlCol="0">
            <a:spAutoFit/>
          </a:bodyPr>
          <a:lstStyle/>
          <a:p>
            <a:pPr algn="ctr"/>
            <a:r>
              <a:rPr lang="en-US" sz="3200" dirty="0" err="1"/>
              <a:t>tvOS</a:t>
            </a:r>
            <a:endParaRPr lang="ru-RU" sz="3200" dirty="0"/>
          </a:p>
        </p:txBody>
      </p:sp>
      <p:cxnSp>
        <p:nvCxnSpPr>
          <p:cNvPr id="13" name="Straight Arrow Connector 12">
            <a:extLst>
              <a:ext uri="{FF2B5EF4-FFF2-40B4-BE49-F238E27FC236}">
                <a16:creationId xmlns:a16="http://schemas.microsoft.com/office/drawing/2014/main" id="{2172753D-BBC1-4763-ACFF-BBF9EFF95CB5}"/>
              </a:ext>
            </a:extLst>
          </p:cNvPr>
          <p:cNvCxnSpPr>
            <a:cxnSpLocks/>
            <a:stCxn id="5" idx="2"/>
            <a:endCxn id="7" idx="0"/>
          </p:cNvCxnSpPr>
          <p:nvPr/>
        </p:nvCxnSpPr>
        <p:spPr>
          <a:xfrm>
            <a:off x="6321879" y="2041068"/>
            <a:ext cx="0" cy="5992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8F8CA4-C768-49B5-AA6A-16D287EF2E4F}"/>
              </a:ext>
            </a:extLst>
          </p:cNvPr>
          <p:cNvCxnSpPr>
            <a:cxnSpLocks/>
            <a:stCxn id="7" idx="2"/>
            <a:endCxn id="8" idx="0"/>
          </p:cNvCxnSpPr>
          <p:nvPr/>
        </p:nvCxnSpPr>
        <p:spPr>
          <a:xfrm>
            <a:off x="6321879" y="3225131"/>
            <a:ext cx="0" cy="64748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CB2690-77AA-49E8-B7BA-75F20680B3F8}"/>
              </a:ext>
            </a:extLst>
          </p:cNvPr>
          <p:cNvCxnSpPr>
            <a:cxnSpLocks/>
            <a:stCxn id="8" idx="2"/>
            <a:endCxn id="9" idx="1"/>
          </p:cNvCxnSpPr>
          <p:nvPr/>
        </p:nvCxnSpPr>
        <p:spPr>
          <a:xfrm>
            <a:off x="6321879" y="4457395"/>
            <a:ext cx="1959429" cy="2137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3C07DC-E042-4B8D-83A7-7081F273D948}"/>
              </a:ext>
            </a:extLst>
          </p:cNvPr>
          <p:cNvCxnSpPr>
            <a:cxnSpLocks/>
            <a:stCxn id="8" idx="2"/>
            <a:endCxn id="10" idx="0"/>
          </p:cNvCxnSpPr>
          <p:nvPr/>
        </p:nvCxnSpPr>
        <p:spPr>
          <a:xfrm>
            <a:off x="6321879" y="4457395"/>
            <a:ext cx="1045028" cy="95994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823580F-DDD5-46EE-908B-C2F49C813BEB}"/>
              </a:ext>
            </a:extLst>
          </p:cNvPr>
          <p:cNvCxnSpPr>
            <a:cxnSpLocks/>
            <a:stCxn id="8" idx="2"/>
            <a:endCxn id="11" idx="0"/>
          </p:cNvCxnSpPr>
          <p:nvPr/>
        </p:nvCxnSpPr>
        <p:spPr>
          <a:xfrm flipH="1">
            <a:off x="4857752" y="4457395"/>
            <a:ext cx="1464127" cy="95994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28FF27-9D79-4128-94FB-6DD97CAA1DD9}"/>
              </a:ext>
            </a:extLst>
          </p:cNvPr>
          <p:cNvCxnSpPr>
            <a:cxnSpLocks/>
            <a:stCxn id="8" idx="2"/>
            <a:endCxn id="12" idx="3"/>
          </p:cNvCxnSpPr>
          <p:nvPr/>
        </p:nvCxnSpPr>
        <p:spPr>
          <a:xfrm flipH="1">
            <a:off x="4857752" y="4457395"/>
            <a:ext cx="1464127" cy="28663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3559" name="Picture 7" descr="apple ios logo png&#10;">
            <a:extLst>
              <a:ext uri="{FF2B5EF4-FFF2-40B4-BE49-F238E27FC236}">
                <a16:creationId xmlns:a16="http://schemas.microsoft.com/office/drawing/2014/main" id="{CE604A6F-3FE4-4724-8E1B-A2E2C35141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5356" y="2947498"/>
            <a:ext cx="1871701" cy="18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428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3A09AD-924B-4AC3-A546-C8C6BF80397D}"/>
              </a:ext>
            </a:extLst>
          </p:cNvPr>
          <p:cNvSpPr>
            <a:spLocks noGrp="1"/>
          </p:cNvSpPr>
          <p:nvPr>
            <p:ph type="title"/>
          </p:nvPr>
        </p:nvSpPr>
        <p:spPr/>
        <p:txBody>
          <a:bodyPr/>
          <a:lstStyle/>
          <a:p>
            <a:r>
              <a:rPr lang="en-US" dirty="0"/>
              <a:t> </a:t>
            </a:r>
            <a:r>
              <a:rPr lang="ru-RU" dirty="0"/>
              <a:t>Монолитное ядро</a:t>
            </a:r>
          </a:p>
        </p:txBody>
      </p:sp>
      <p:sp>
        <p:nvSpPr>
          <p:cNvPr id="4" name="TextBox 3">
            <a:extLst>
              <a:ext uri="{FF2B5EF4-FFF2-40B4-BE49-F238E27FC236}">
                <a16:creationId xmlns:a16="http://schemas.microsoft.com/office/drawing/2014/main" id="{E9488254-2EA4-48AA-BBBF-FF0D0A5E55E4}"/>
              </a:ext>
            </a:extLst>
          </p:cNvPr>
          <p:cNvSpPr txBox="1"/>
          <p:nvPr/>
        </p:nvSpPr>
        <p:spPr>
          <a:xfrm>
            <a:off x="1006927" y="1600200"/>
            <a:ext cx="2226129" cy="646331"/>
          </a:xfrm>
          <a:prstGeom prst="rect">
            <a:avLst/>
          </a:prstGeom>
          <a:noFill/>
        </p:spPr>
        <p:txBody>
          <a:bodyPr wrap="square" rtlCol="0">
            <a:spAutoFit/>
          </a:bodyPr>
          <a:lstStyle/>
          <a:p>
            <a:pPr algn="ctr"/>
            <a:r>
              <a:rPr lang="ru-RU" u="sng" dirty="0"/>
              <a:t>Адресное пространство ядра</a:t>
            </a:r>
          </a:p>
        </p:txBody>
      </p:sp>
      <p:sp>
        <p:nvSpPr>
          <p:cNvPr id="5" name="TextBox 4">
            <a:extLst>
              <a:ext uri="{FF2B5EF4-FFF2-40B4-BE49-F238E27FC236}">
                <a16:creationId xmlns:a16="http://schemas.microsoft.com/office/drawing/2014/main" id="{524BDFCB-87E2-444D-BE47-3F4239565D80}"/>
              </a:ext>
            </a:extLst>
          </p:cNvPr>
          <p:cNvSpPr txBox="1"/>
          <p:nvPr/>
        </p:nvSpPr>
        <p:spPr>
          <a:xfrm>
            <a:off x="7630884" y="1600199"/>
            <a:ext cx="3325588" cy="646331"/>
          </a:xfrm>
          <a:prstGeom prst="rect">
            <a:avLst/>
          </a:prstGeom>
          <a:noFill/>
        </p:spPr>
        <p:txBody>
          <a:bodyPr wrap="square" rtlCol="0">
            <a:spAutoFit/>
          </a:bodyPr>
          <a:lstStyle/>
          <a:p>
            <a:pPr algn="ctr"/>
            <a:r>
              <a:rPr lang="ru-RU" u="sng" dirty="0"/>
              <a:t>Адресное пространство пользователя</a:t>
            </a:r>
          </a:p>
        </p:txBody>
      </p:sp>
      <p:cxnSp>
        <p:nvCxnSpPr>
          <p:cNvPr id="6" name="Straight Connector 5">
            <a:extLst>
              <a:ext uri="{FF2B5EF4-FFF2-40B4-BE49-F238E27FC236}">
                <a16:creationId xmlns:a16="http://schemas.microsoft.com/office/drawing/2014/main" id="{57C2AB25-D950-4E49-8B9C-50A8870D7B4F}"/>
              </a:ext>
            </a:extLst>
          </p:cNvPr>
          <p:cNvCxnSpPr/>
          <p:nvPr/>
        </p:nvCxnSpPr>
        <p:spPr>
          <a:xfrm>
            <a:off x="7919357" y="1230084"/>
            <a:ext cx="0" cy="4914900"/>
          </a:xfrm>
          <a:prstGeom prst="line">
            <a:avLst/>
          </a:prstGeom>
          <a:ln w="31750">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3725A59-E9FC-4CC4-B311-EEB75AC82BF6}"/>
              </a:ext>
            </a:extLst>
          </p:cNvPr>
          <p:cNvSpPr txBox="1"/>
          <p:nvPr/>
        </p:nvSpPr>
        <p:spPr>
          <a:xfrm>
            <a:off x="849853" y="2907715"/>
            <a:ext cx="544281" cy="369332"/>
          </a:xfrm>
          <a:prstGeom prst="rect">
            <a:avLst/>
          </a:prstGeom>
          <a:noFill/>
        </p:spPr>
        <p:txBody>
          <a:bodyPr wrap="square" rtlCol="0">
            <a:spAutoFit/>
          </a:bodyPr>
          <a:lstStyle/>
          <a:p>
            <a:pPr algn="ctr"/>
            <a:r>
              <a:rPr lang="en-US" dirty="0"/>
              <a:t>IPC</a:t>
            </a:r>
            <a:endParaRPr lang="ru-RU" dirty="0"/>
          </a:p>
        </p:txBody>
      </p:sp>
      <p:sp>
        <p:nvSpPr>
          <p:cNvPr id="8" name="TextBox 7">
            <a:extLst>
              <a:ext uri="{FF2B5EF4-FFF2-40B4-BE49-F238E27FC236}">
                <a16:creationId xmlns:a16="http://schemas.microsoft.com/office/drawing/2014/main" id="{90EC714A-B65C-49DD-9710-83C1C74A6BA9}"/>
              </a:ext>
            </a:extLst>
          </p:cNvPr>
          <p:cNvSpPr txBox="1"/>
          <p:nvPr/>
        </p:nvSpPr>
        <p:spPr>
          <a:xfrm>
            <a:off x="477736" y="3954059"/>
            <a:ext cx="1251856" cy="646331"/>
          </a:xfrm>
          <a:prstGeom prst="rect">
            <a:avLst/>
          </a:prstGeom>
          <a:noFill/>
        </p:spPr>
        <p:txBody>
          <a:bodyPr wrap="square" rtlCol="0">
            <a:spAutoFit/>
          </a:bodyPr>
          <a:lstStyle/>
          <a:p>
            <a:pPr algn="ctr"/>
            <a:r>
              <a:rPr lang="en-US" dirty="0"/>
              <a:t>Virtual Memory</a:t>
            </a:r>
            <a:endParaRPr lang="ru-RU" dirty="0"/>
          </a:p>
        </p:txBody>
      </p:sp>
      <p:sp>
        <p:nvSpPr>
          <p:cNvPr id="9" name="TextBox 8">
            <a:extLst>
              <a:ext uri="{FF2B5EF4-FFF2-40B4-BE49-F238E27FC236}">
                <a16:creationId xmlns:a16="http://schemas.microsoft.com/office/drawing/2014/main" id="{C821EF7F-1CFF-4505-84C6-A13FC28ED5A1}"/>
              </a:ext>
            </a:extLst>
          </p:cNvPr>
          <p:cNvSpPr txBox="1"/>
          <p:nvPr/>
        </p:nvSpPr>
        <p:spPr>
          <a:xfrm>
            <a:off x="538844" y="5383766"/>
            <a:ext cx="1251856" cy="369332"/>
          </a:xfrm>
          <a:prstGeom prst="rect">
            <a:avLst/>
          </a:prstGeom>
          <a:noFill/>
        </p:spPr>
        <p:txBody>
          <a:bodyPr wrap="square" rtlCol="0">
            <a:spAutoFit/>
          </a:bodyPr>
          <a:lstStyle/>
          <a:p>
            <a:pPr algn="ctr"/>
            <a:r>
              <a:rPr lang="en-US" dirty="0"/>
              <a:t>Scheduler</a:t>
            </a:r>
            <a:endParaRPr lang="ru-RU" dirty="0"/>
          </a:p>
        </p:txBody>
      </p:sp>
      <p:pic>
        <p:nvPicPr>
          <p:cNvPr id="10" name="Graphic 9" descr="Circles with arrows">
            <a:extLst>
              <a:ext uri="{FF2B5EF4-FFF2-40B4-BE49-F238E27FC236}">
                <a16:creationId xmlns:a16="http://schemas.microsoft.com/office/drawing/2014/main" id="{A5388071-0135-48A8-9C2C-8FCC40BFC4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0954" y="5045529"/>
            <a:ext cx="914400" cy="914400"/>
          </a:xfrm>
          <a:prstGeom prst="rect">
            <a:avLst/>
          </a:prstGeom>
        </p:spPr>
      </p:pic>
      <p:pic>
        <p:nvPicPr>
          <p:cNvPr id="11" name="Picture 10">
            <a:extLst>
              <a:ext uri="{FF2B5EF4-FFF2-40B4-BE49-F238E27FC236}">
                <a16:creationId xmlns:a16="http://schemas.microsoft.com/office/drawing/2014/main" id="{61F00BAB-FD50-4BFD-BEC8-A81C92DBFB2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90700" y="4081788"/>
            <a:ext cx="1500994" cy="506542"/>
          </a:xfrm>
          <a:prstGeom prst="rect">
            <a:avLst/>
          </a:prstGeom>
        </p:spPr>
      </p:pic>
      <p:pic>
        <p:nvPicPr>
          <p:cNvPr id="12" name="Graphic 11" descr="Envelope">
            <a:extLst>
              <a:ext uri="{FF2B5EF4-FFF2-40B4-BE49-F238E27FC236}">
                <a16:creationId xmlns:a16="http://schemas.microsoft.com/office/drawing/2014/main" id="{AF33C584-EBBD-49F3-9947-97467792E3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5013" y="2635181"/>
            <a:ext cx="914400" cy="914400"/>
          </a:xfrm>
          <a:prstGeom prst="rect">
            <a:avLst/>
          </a:prstGeom>
        </p:spPr>
      </p:pic>
      <p:grpSp>
        <p:nvGrpSpPr>
          <p:cNvPr id="23" name="Group 22">
            <a:extLst>
              <a:ext uri="{FF2B5EF4-FFF2-40B4-BE49-F238E27FC236}">
                <a16:creationId xmlns:a16="http://schemas.microsoft.com/office/drawing/2014/main" id="{233EDE07-2789-42C2-9E38-7AC004BEE3BA}"/>
              </a:ext>
            </a:extLst>
          </p:cNvPr>
          <p:cNvGrpSpPr/>
          <p:nvPr/>
        </p:nvGrpSpPr>
        <p:grpSpPr>
          <a:xfrm>
            <a:off x="5088306" y="1961797"/>
            <a:ext cx="1486666" cy="1423993"/>
            <a:chOff x="7728092" y="2380385"/>
            <a:chExt cx="1486666" cy="1423993"/>
          </a:xfrm>
        </p:grpSpPr>
        <p:sp>
          <p:nvSpPr>
            <p:cNvPr id="13" name="Oval 12">
              <a:extLst>
                <a:ext uri="{FF2B5EF4-FFF2-40B4-BE49-F238E27FC236}">
                  <a16:creationId xmlns:a16="http://schemas.microsoft.com/office/drawing/2014/main" id="{C9E5A9D5-6555-46C1-8AAA-A7052353A4E9}"/>
                </a:ext>
              </a:extLst>
            </p:cNvPr>
            <p:cNvSpPr/>
            <p:nvPr/>
          </p:nvSpPr>
          <p:spPr>
            <a:xfrm>
              <a:off x="7728092" y="2380385"/>
              <a:ext cx="1486666" cy="142399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TextBox 13">
              <a:extLst>
                <a:ext uri="{FF2B5EF4-FFF2-40B4-BE49-F238E27FC236}">
                  <a16:creationId xmlns:a16="http://schemas.microsoft.com/office/drawing/2014/main" id="{21FCFB14-65F6-4F63-BF50-6E54D4371E54}"/>
                </a:ext>
              </a:extLst>
            </p:cNvPr>
            <p:cNvSpPr txBox="1"/>
            <p:nvPr/>
          </p:nvSpPr>
          <p:spPr>
            <a:xfrm>
              <a:off x="7848600" y="2772058"/>
              <a:ext cx="1268191" cy="646331"/>
            </a:xfrm>
            <a:prstGeom prst="rect">
              <a:avLst/>
            </a:prstGeom>
            <a:noFill/>
          </p:spPr>
          <p:txBody>
            <a:bodyPr wrap="square" rtlCol="0">
              <a:spAutoFit/>
            </a:bodyPr>
            <a:lstStyle/>
            <a:p>
              <a:pPr algn="ctr"/>
              <a:r>
                <a:rPr lang="en-US" dirty="0"/>
                <a:t>Keyboard driver</a:t>
              </a:r>
              <a:endParaRPr lang="ru-RU" dirty="0"/>
            </a:p>
          </p:txBody>
        </p:sp>
      </p:grpSp>
      <p:grpSp>
        <p:nvGrpSpPr>
          <p:cNvPr id="24" name="Group 23">
            <a:extLst>
              <a:ext uri="{FF2B5EF4-FFF2-40B4-BE49-F238E27FC236}">
                <a16:creationId xmlns:a16="http://schemas.microsoft.com/office/drawing/2014/main" id="{A01158D0-A272-482F-8BC3-6CECCAC8B70D}"/>
              </a:ext>
            </a:extLst>
          </p:cNvPr>
          <p:cNvGrpSpPr/>
          <p:nvPr/>
        </p:nvGrpSpPr>
        <p:grpSpPr>
          <a:xfrm>
            <a:off x="5099576" y="4256139"/>
            <a:ext cx="1486666" cy="1423993"/>
            <a:chOff x="6144218" y="4525050"/>
            <a:chExt cx="1486666" cy="1423993"/>
          </a:xfrm>
        </p:grpSpPr>
        <p:sp>
          <p:nvSpPr>
            <p:cNvPr id="15" name="Oval 14">
              <a:extLst>
                <a:ext uri="{FF2B5EF4-FFF2-40B4-BE49-F238E27FC236}">
                  <a16:creationId xmlns:a16="http://schemas.microsoft.com/office/drawing/2014/main" id="{241E8663-9EB1-41B4-904E-DCF13FEF00CA}"/>
                </a:ext>
              </a:extLst>
            </p:cNvPr>
            <p:cNvSpPr/>
            <p:nvPr/>
          </p:nvSpPr>
          <p:spPr>
            <a:xfrm>
              <a:off x="6144218" y="4525050"/>
              <a:ext cx="1486666" cy="142399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58999DB0-6512-4742-803F-A0CAADFAA3D7}"/>
                </a:ext>
              </a:extLst>
            </p:cNvPr>
            <p:cNvSpPr txBox="1"/>
            <p:nvPr/>
          </p:nvSpPr>
          <p:spPr>
            <a:xfrm>
              <a:off x="6264726" y="4905837"/>
              <a:ext cx="1268191" cy="646331"/>
            </a:xfrm>
            <a:prstGeom prst="rect">
              <a:avLst/>
            </a:prstGeom>
            <a:noFill/>
          </p:spPr>
          <p:txBody>
            <a:bodyPr wrap="square" rtlCol="0">
              <a:spAutoFit/>
            </a:bodyPr>
            <a:lstStyle/>
            <a:p>
              <a:pPr algn="ctr"/>
              <a:r>
                <a:rPr lang="en-US" dirty="0"/>
                <a:t>Sound driver</a:t>
              </a:r>
              <a:endParaRPr lang="ru-RU" dirty="0"/>
            </a:p>
          </p:txBody>
        </p:sp>
      </p:grpSp>
      <p:cxnSp>
        <p:nvCxnSpPr>
          <p:cNvPr id="17" name="Straight Arrow Connector 16">
            <a:extLst>
              <a:ext uri="{FF2B5EF4-FFF2-40B4-BE49-F238E27FC236}">
                <a16:creationId xmlns:a16="http://schemas.microsoft.com/office/drawing/2014/main" id="{49B997AB-AB9E-4716-9AEC-39B610B720DD}"/>
              </a:ext>
            </a:extLst>
          </p:cNvPr>
          <p:cNvCxnSpPr>
            <a:cxnSpLocks/>
            <a:stCxn id="13" idx="4"/>
            <a:endCxn id="15" idx="0"/>
          </p:cNvCxnSpPr>
          <p:nvPr/>
        </p:nvCxnSpPr>
        <p:spPr>
          <a:xfrm>
            <a:off x="5831639" y="3385790"/>
            <a:ext cx="11270" cy="87034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5A26E3E-5D7E-4E87-9938-10DAA00A040D}"/>
              </a:ext>
            </a:extLst>
          </p:cNvPr>
          <p:cNvSpPr txBox="1"/>
          <p:nvPr/>
        </p:nvSpPr>
        <p:spPr>
          <a:xfrm>
            <a:off x="5854179" y="3511748"/>
            <a:ext cx="1600192" cy="369332"/>
          </a:xfrm>
          <a:prstGeom prst="rect">
            <a:avLst/>
          </a:prstGeom>
          <a:noFill/>
        </p:spPr>
        <p:txBody>
          <a:bodyPr wrap="square" rtlCol="0">
            <a:spAutoFit/>
          </a:bodyPr>
          <a:lstStyle/>
          <a:p>
            <a:pPr algn="ctr"/>
            <a:r>
              <a:rPr lang="en-US" dirty="0"/>
              <a:t>&lt;mute sound&gt;</a:t>
            </a:r>
            <a:endParaRPr lang="ru-RU" dirty="0"/>
          </a:p>
        </p:txBody>
      </p:sp>
      <p:sp>
        <p:nvSpPr>
          <p:cNvPr id="28" name="TextBox 27">
            <a:extLst>
              <a:ext uri="{FF2B5EF4-FFF2-40B4-BE49-F238E27FC236}">
                <a16:creationId xmlns:a16="http://schemas.microsoft.com/office/drawing/2014/main" id="{26015086-2874-4193-8AC5-7545D482840C}"/>
              </a:ext>
            </a:extLst>
          </p:cNvPr>
          <p:cNvSpPr txBox="1"/>
          <p:nvPr/>
        </p:nvSpPr>
        <p:spPr>
          <a:xfrm>
            <a:off x="2971030" y="5032376"/>
            <a:ext cx="1917418" cy="646331"/>
          </a:xfrm>
          <a:prstGeom prst="rect">
            <a:avLst/>
          </a:prstGeom>
          <a:noFill/>
        </p:spPr>
        <p:txBody>
          <a:bodyPr wrap="square" rtlCol="0">
            <a:spAutoFit/>
          </a:bodyPr>
          <a:lstStyle/>
          <a:p>
            <a:pPr algn="ctr"/>
            <a:r>
              <a:rPr lang="ru-RU" b="1" dirty="0">
                <a:solidFill>
                  <a:schemeClr val="accent6"/>
                </a:solidFill>
              </a:rPr>
              <a:t>Вызов функции в том же контексте</a:t>
            </a:r>
          </a:p>
        </p:txBody>
      </p:sp>
      <p:pic>
        <p:nvPicPr>
          <p:cNvPr id="30" name="Graphic 29" descr="Lightning bolt">
            <a:extLst>
              <a:ext uri="{FF2B5EF4-FFF2-40B4-BE49-F238E27FC236}">
                <a16:creationId xmlns:a16="http://schemas.microsoft.com/office/drawing/2014/main" id="{59698F98-C643-49CD-A5BA-0598D82541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70206" y="5687784"/>
            <a:ext cx="914400" cy="914400"/>
          </a:xfrm>
          <a:prstGeom prst="rect">
            <a:avLst/>
          </a:prstGeom>
        </p:spPr>
      </p:pic>
      <p:cxnSp>
        <p:nvCxnSpPr>
          <p:cNvPr id="31" name="Straight Arrow Connector 30">
            <a:extLst>
              <a:ext uri="{FF2B5EF4-FFF2-40B4-BE49-F238E27FC236}">
                <a16:creationId xmlns:a16="http://schemas.microsoft.com/office/drawing/2014/main" id="{60FD5938-319C-4A34-87FA-FA09870E883E}"/>
              </a:ext>
            </a:extLst>
          </p:cNvPr>
          <p:cNvCxnSpPr>
            <a:cxnSpLocks/>
          </p:cNvCxnSpPr>
          <p:nvPr/>
        </p:nvCxnSpPr>
        <p:spPr>
          <a:xfrm flipH="1">
            <a:off x="8169729" y="3114873"/>
            <a:ext cx="157298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89A77B5-1494-4150-951F-4FD38A1B0F9F}"/>
              </a:ext>
            </a:extLst>
          </p:cNvPr>
          <p:cNvCxnSpPr>
            <a:cxnSpLocks/>
          </p:cNvCxnSpPr>
          <p:nvPr/>
        </p:nvCxnSpPr>
        <p:spPr>
          <a:xfrm flipH="1">
            <a:off x="8169729" y="3714301"/>
            <a:ext cx="157298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5465CB-EB91-4CAB-B0FC-442012C3BEAF}"/>
              </a:ext>
            </a:extLst>
          </p:cNvPr>
          <p:cNvCxnSpPr>
            <a:cxnSpLocks/>
          </p:cNvCxnSpPr>
          <p:nvPr/>
        </p:nvCxnSpPr>
        <p:spPr>
          <a:xfrm flipH="1">
            <a:off x="8169729" y="4256139"/>
            <a:ext cx="157298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0EB560D-97DD-4E51-945D-C31319C94048}"/>
              </a:ext>
            </a:extLst>
          </p:cNvPr>
          <p:cNvSpPr txBox="1"/>
          <p:nvPr/>
        </p:nvSpPr>
        <p:spPr>
          <a:xfrm>
            <a:off x="9614813" y="3364368"/>
            <a:ext cx="1865376" cy="646331"/>
          </a:xfrm>
          <a:prstGeom prst="rect">
            <a:avLst/>
          </a:prstGeom>
          <a:noFill/>
        </p:spPr>
        <p:txBody>
          <a:bodyPr wrap="square" rtlCol="0">
            <a:spAutoFit/>
          </a:bodyPr>
          <a:lstStyle/>
          <a:p>
            <a:pPr algn="ctr"/>
            <a:r>
              <a:rPr lang="ru-RU" dirty="0" err="1"/>
              <a:t>Системые</a:t>
            </a:r>
            <a:endParaRPr lang="ru-RU" dirty="0"/>
          </a:p>
          <a:p>
            <a:pPr algn="ctr"/>
            <a:r>
              <a:rPr lang="ru-RU" dirty="0"/>
              <a:t>вызовы</a:t>
            </a:r>
          </a:p>
        </p:txBody>
      </p:sp>
    </p:spTree>
    <p:extLst>
      <p:ext uri="{BB962C8B-B14F-4D97-AF65-F5344CB8AC3E}">
        <p14:creationId xmlns:p14="http://schemas.microsoft.com/office/powerpoint/2010/main" val="3446542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3862A57-D69D-4262-88AA-A89A0E6E90EB}"/>
              </a:ext>
            </a:extLst>
          </p:cNvPr>
          <p:cNvSpPr>
            <a:spLocks noGrp="1"/>
          </p:cNvSpPr>
          <p:nvPr>
            <p:ph idx="1"/>
          </p:nvPr>
        </p:nvSpPr>
        <p:spPr/>
        <p:txBody>
          <a:bodyPr>
            <a:normAutofit/>
          </a:bodyPr>
          <a:lstStyle/>
          <a:p>
            <a:pPr marL="0" indent="0">
              <a:buNone/>
            </a:pPr>
            <a:r>
              <a:rPr lang="ru-RU" i="1" dirty="0"/>
              <a:t>Литература</a:t>
            </a:r>
          </a:p>
          <a:p>
            <a:r>
              <a:rPr lang="en-US" dirty="0"/>
              <a:t>"Linux Kernel Development" Third Edition, Robert Love</a:t>
            </a:r>
          </a:p>
          <a:p>
            <a:r>
              <a:rPr lang="en-US" dirty="0"/>
              <a:t>"Advanced Programming in the UNIX Environment" Second Edition, Richard Stevens</a:t>
            </a:r>
          </a:p>
          <a:p>
            <a:pPr marL="0" indent="0">
              <a:buNone/>
            </a:pPr>
            <a:br>
              <a:rPr lang="ru-RU" i="1" dirty="0"/>
            </a:br>
            <a:r>
              <a:rPr lang="ru-RU" i="1" dirty="0"/>
              <a:t>Лекции</a:t>
            </a:r>
            <a:r>
              <a:rPr lang="ru-RU" dirty="0"/>
              <a:t>: </a:t>
            </a:r>
            <a:r>
              <a:rPr lang="en-US" dirty="0">
                <a:hlinkClick r:id="rId3"/>
              </a:rPr>
              <a:t>https://github.com/tarantool/sysprog</a:t>
            </a:r>
            <a:endParaRPr lang="ru-RU" dirty="0"/>
          </a:p>
          <a:p>
            <a:pPr marL="0" indent="0">
              <a:buNone/>
            </a:pPr>
            <a:r>
              <a:rPr lang="ru-RU" i="1" dirty="0"/>
              <a:t>Обратная связь: </a:t>
            </a:r>
            <a:r>
              <a:rPr lang="en-US" dirty="0">
                <a:hlinkClick r:id="rId4"/>
              </a:rPr>
              <a:t>https://forms.gle/CDAvCBEzzFpZtuLV6</a:t>
            </a:r>
            <a:endParaRPr lang="ru-RU" dirty="0"/>
          </a:p>
          <a:p>
            <a:pPr marL="0" indent="0">
              <a:buNone/>
            </a:pPr>
            <a:endParaRPr lang="en-US" i="1" dirty="0"/>
          </a:p>
        </p:txBody>
      </p:sp>
      <p:sp>
        <p:nvSpPr>
          <p:cNvPr id="4" name="Title 3">
            <a:extLst>
              <a:ext uri="{FF2B5EF4-FFF2-40B4-BE49-F238E27FC236}">
                <a16:creationId xmlns:a16="http://schemas.microsoft.com/office/drawing/2014/main" id="{630C6904-89E7-4ADC-9EA5-0D8103432E7C}"/>
              </a:ext>
            </a:extLst>
          </p:cNvPr>
          <p:cNvSpPr>
            <a:spLocks noGrp="1"/>
          </p:cNvSpPr>
          <p:nvPr>
            <p:ph type="title"/>
          </p:nvPr>
        </p:nvSpPr>
        <p:spPr/>
        <p:txBody>
          <a:bodyPr/>
          <a:lstStyle/>
          <a:p>
            <a:r>
              <a:rPr lang="ru-RU" dirty="0"/>
              <a:t>О курсе (</a:t>
            </a:r>
            <a:r>
              <a:rPr lang="en-US" dirty="0"/>
              <a:t>cont.)</a:t>
            </a:r>
            <a:endParaRPr lang="ru-RU" dirty="0"/>
          </a:p>
        </p:txBody>
      </p:sp>
    </p:spTree>
    <p:extLst>
      <p:ext uri="{BB962C8B-B14F-4D97-AF65-F5344CB8AC3E}">
        <p14:creationId xmlns:p14="http://schemas.microsoft.com/office/powerpoint/2010/main" val="4199435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550731-EA34-4600-BB69-FED341F6851B}"/>
              </a:ext>
            </a:extLst>
          </p:cNvPr>
          <p:cNvSpPr>
            <a:spLocks noGrp="1"/>
          </p:cNvSpPr>
          <p:nvPr>
            <p:ph idx="1"/>
          </p:nvPr>
        </p:nvSpPr>
        <p:spPr>
          <a:xfrm>
            <a:off x="838200" y="1825626"/>
            <a:ext cx="4343400" cy="895804"/>
          </a:xfrm>
        </p:spPr>
        <p:txBody>
          <a:bodyPr>
            <a:normAutofit fontScale="92500" lnSpcReduction="10000"/>
          </a:bodyPr>
          <a:lstStyle/>
          <a:p>
            <a:pPr marL="0" indent="0" algn="ctr">
              <a:buNone/>
            </a:pPr>
            <a:r>
              <a:rPr lang="ru-RU" dirty="0"/>
              <a:t>Количество системных</a:t>
            </a:r>
          </a:p>
          <a:p>
            <a:pPr marL="0" indent="0" algn="ctr">
              <a:buNone/>
            </a:pPr>
            <a:r>
              <a:rPr lang="ru-RU" dirty="0"/>
              <a:t>вызовов</a:t>
            </a:r>
          </a:p>
        </p:txBody>
      </p:sp>
      <p:sp>
        <p:nvSpPr>
          <p:cNvPr id="3" name="Title 2">
            <a:extLst>
              <a:ext uri="{FF2B5EF4-FFF2-40B4-BE49-F238E27FC236}">
                <a16:creationId xmlns:a16="http://schemas.microsoft.com/office/drawing/2014/main" id="{BC3612EA-789A-46EB-AA93-A78A17B91486}"/>
              </a:ext>
            </a:extLst>
          </p:cNvPr>
          <p:cNvSpPr>
            <a:spLocks noGrp="1"/>
          </p:cNvSpPr>
          <p:nvPr>
            <p:ph type="title"/>
          </p:nvPr>
        </p:nvSpPr>
        <p:spPr/>
        <p:txBody>
          <a:bodyPr/>
          <a:lstStyle/>
          <a:p>
            <a:r>
              <a:rPr lang="ru-RU" dirty="0"/>
              <a:t>Стандарты</a:t>
            </a:r>
          </a:p>
        </p:txBody>
      </p:sp>
      <p:graphicFrame>
        <p:nvGraphicFramePr>
          <p:cNvPr id="4" name="Table 3">
            <a:extLst>
              <a:ext uri="{FF2B5EF4-FFF2-40B4-BE49-F238E27FC236}">
                <a16:creationId xmlns:a16="http://schemas.microsoft.com/office/drawing/2014/main" id="{6A1B154D-62CC-457A-B448-58DC6CE59450}"/>
              </a:ext>
            </a:extLst>
          </p:cNvPr>
          <p:cNvGraphicFramePr>
            <a:graphicFrameLocks noGrp="1"/>
          </p:cNvGraphicFramePr>
          <p:nvPr>
            <p:extLst>
              <p:ext uri="{D42A27DB-BD31-4B8C-83A1-F6EECF244321}">
                <p14:modId xmlns:p14="http://schemas.microsoft.com/office/powerpoint/2010/main" val="2587163946"/>
              </p:ext>
            </p:extLst>
          </p:nvPr>
        </p:nvGraphicFramePr>
        <p:xfrm>
          <a:off x="1410607" y="2964180"/>
          <a:ext cx="3198585" cy="2494280"/>
        </p:xfrm>
        <a:graphic>
          <a:graphicData uri="http://schemas.openxmlformats.org/drawingml/2006/table">
            <a:tbl>
              <a:tblPr firstRow="1" bandRow="1">
                <a:tableStyleId>{5940675A-B579-460E-94D1-54222C63F5DA}</a:tableStyleId>
              </a:tblPr>
              <a:tblGrid>
                <a:gridCol w="2126343">
                  <a:extLst>
                    <a:ext uri="{9D8B030D-6E8A-4147-A177-3AD203B41FA5}">
                      <a16:colId xmlns:a16="http://schemas.microsoft.com/office/drawing/2014/main" val="3261079938"/>
                    </a:ext>
                  </a:extLst>
                </a:gridCol>
                <a:gridCol w="1072242">
                  <a:extLst>
                    <a:ext uri="{9D8B030D-6E8A-4147-A177-3AD203B41FA5}">
                      <a16:colId xmlns:a16="http://schemas.microsoft.com/office/drawing/2014/main" val="1052825666"/>
                    </a:ext>
                  </a:extLst>
                </a:gridCol>
              </a:tblGrid>
              <a:tr h="370840">
                <a:tc>
                  <a:txBody>
                    <a:bodyPr/>
                    <a:lstStyle/>
                    <a:p>
                      <a:pPr algn="ctr"/>
                      <a:r>
                        <a:rPr lang="en-US" dirty="0"/>
                        <a:t>Research Unix</a:t>
                      </a:r>
                    </a:p>
                    <a:p>
                      <a:pPr algn="ctr"/>
                      <a:r>
                        <a:rPr lang="en-US" dirty="0"/>
                        <a:t>Release 7</a:t>
                      </a:r>
                      <a:endParaRPr lang="ru-RU" dirty="0"/>
                    </a:p>
                  </a:txBody>
                  <a:tcPr/>
                </a:tc>
                <a:tc>
                  <a:txBody>
                    <a:bodyPr/>
                    <a:lstStyle/>
                    <a:p>
                      <a:pPr algn="ctr"/>
                      <a:r>
                        <a:rPr lang="en-US" dirty="0"/>
                        <a:t>50</a:t>
                      </a:r>
                      <a:endParaRPr lang="ru-RU" dirty="0"/>
                    </a:p>
                  </a:txBody>
                  <a:tcPr/>
                </a:tc>
                <a:extLst>
                  <a:ext uri="{0D108BD9-81ED-4DB2-BD59-A6C34878D82A}">
                    <a16:rowId xmlns:a16="http://schemas.microsoft.com/office/drawing/2014/main" val="3758236004"/>
                  </a:ext>
                </a:extLst>
              </a:tr>
              <a:tr h="370840">
                <a:tc>
                  <a:txBody>
                    <a:bodyPr/>
                    <a:lstStyle/>
                    <a:p>
                      <a:pPr algn="ctr"/>
                      <a:r>
                        <a:rPr lang="en-US" dirty="0"/>
                        <a:t>4.4 BSD</a:t>
                      </a:r>
                      <a:endParaRPr lang="ru-RU" dirty="0"/>
                    </a:p>
                  </a:txBody>
                  <a:tcPr/>
                </a:tc>
                <a:tc>
                  <a:txBody>
                    <a:bodyPr/>
                    <a:lstStyle/>
                    <a:p>
                      <a:pPr algn="ctr"/>
                      <a:r>
                        <a:rPr lang="en-US" dirty="0"/>
                        <a:t>110</a:t>
                      </a:r>
                      <a:endParaRPr lang="ru-RU" dirty="0"/>
                    </a:p>
                  </a:txBody>
                  <a:tcPr/>
                </a:tc>
                <a:extLst>
                  <a:ext uri="{0D108BD9-81ED-4DB2-BD59-A6C34878D82A}">
                    <a16:rowId xmlns:a16="http://schemas.microsoft.com/office/drawing/2014/main" val="1850629902"/>
                  </a:ext>
                </a:extLst>
              </a:tr>
              <a:tr h="370840">
                <a:tc>
                  <a:txBody>
                    <a:bodyPr/>
                    <a:lstStyle/>
                    <a:p>
                      <a:pPr algn="ctr"/>
                      <a:r>
                        <a:rPr lang="en-US" dirty="0"/>
                        <a:t>System V Release 4</a:t>
                      </a:r>
                      <a:endParaRPr lang="ru-RU" dirty="0"/>
                    </a:p>
                  </a:txBody>
                  <a:tcPr/>
                </a:tc>
                <a:tc>
                  <a:txBody>
                    <a:bodyPr/>
                    <a:lstStyle/>
                    <a:p>
                      <a:pPr algn="ctr"/>
                      <a:r>
                        <a:rPr lang="en-US" dirty="0"/>
                        <a:t>120</a:t>
                      </a:r>
                      <a:endParaRPr lang="ru-RU" dirty="0"/>
                    </a:p>
                  </a:txBody>
                  <a:tcPr/>
                </a:tc>
                <a:extLst>
                  <a:ext uri="{0D108BD9-81ED-4DB2-BD59-A6C34878D82A}">
                    <a16:rowId xmlns:a16="http://schemas.microsoft.com/office/drawing/2014/main" val="731569331"/>
                  </a:ext>
                </a:extLst>
              </a:tr>
              <a:tr h="370840">
                <a:tc>
                  <a:txBody>
                    <a:bodyPr/>
                    <a:lstStyle/>
                    <a:p>
                      <a:pPr algn="ctr"/>
                      <a:r>
                        <a:rPr lang="en-US" dirty="0"/>
                        <a:t>Linux 3.2.0</a:t>
                      </a:r>
                      <a:endParaRPr lang="ru-RU" dirty="0"/>
                    </a:p>
                  </a:txBody>
                  <a:tcPr/>
                </a:tc>
                <a:tc>
                  <a:txBody>
                    <a:bodyPr/>
                    <a:lstStyle/>
                    <a:p>
                      <a:pPr algn="ctr"/>
                      <a:r>
                        <a:rPr lang="en-US" dirty="0"/>
                        <a:t>380</a:t>
                      </a:r>
                      <a:endParaRPr lang="ru-RU" dirty="0"/>
                    </a:p>
                  </a:txBody>
                  <a:tcPr/>
                </a:tc>
                <a:extLst>
                  <a:ext uri="{0D108BD9-81ED-4DB2-BD59-A6C34878D82A}">
                    <a16:rowId xmlns:a16="http://schemas.microsoft.com/office/drawing/2014/main" val="289808244"/>
                  </a:ext>
                </a:extLst>
              </a:tr>
              <a:tr h="370840">
                <a:tc>
                  <a:txBody>
                    <a:bodyPr/>
                    <a:lstStyle/>
                    <a:p>
                      <a:pPr algn="ctr"/>
                      <a:r>
                        <a:rPr lang="en-US" dirty="0"/>
                        <a:t>FreeBSD 8.0</a:t>
                      </a:r>
                      <a:endParaRPr lang="ru-RU" dirty="0"/>
                    </a:p>
                  </a:txBody>
                  <a:tcPr/>
                </a:tc>
                <a:tc>
                  <a:txBody>
                    <a:bodyPr/>
                    <a:lstStyle/>
                    <a:p>
                      <a:pPr marL="0" indent="0" algn="ctr">
                        <a:buFont typeface="Wingdings" panose="05000000000000000000" pitchFamily="2" charset="2"/>
                        <a:buNone/>
                      </a:pPr>
                      <a:r>
                        <a:rPr lang="en-US" dirty="0"/>
                        <a:t>&gt; 450</a:t>
                      </a:r>
                      <a:endParaRPr lang="ru-RU" dirty="0"/>
                    </a:p>
                  </a:txBody>
                  <a:tcPr/>
                </a:tc>
                <a:extLst>
                  <a:ext uri="{0D108BD9-81ED-4DB2-BD59-A6C34878D82A}">
                    <a16:rowId xmlns:a16="http://schemas.microsoft.com/office/drawing/2014/main" val="2190236499"/>
                  </a:ext>
                </a:extLst>
              </a:tr>
              <a:tr h="370840">
                <a:tc>
                  <a:txBody>
                    <a:bodyPr/>
                    <a:lstStyle/>
                    <a:p>
                      <a:pPr algn="ctr"/>
                      <a:r>
                        <a:rPr lang="en-US" dirty="0"/>
                        <a:t>First Unix</a:t>
                      </a:r>
                      <a:endParaRPr lang="ru-RU" dirty="0"/>
                    </a:p>
                  </a:txBody>
                  <a:tcPr/>
                </a:tc>
                <a:tc>
                  <a:txBody>
                    <a:bodyPr/>
                    <a:lstStyle/>
                    <a:p>
                      <a:pPr algn="ctr"/>
                      <a:r>
                        <a:rPr lang="en-US" dirty="0"/>
                        <a:t>6</a:t>
                      </a:r>
                      <a:endParaRPr lang="ru-RU" dirty="0"/>
                    </a:p>
                  </a:txBody>
                  <a:tcPr/>
                </a:tc>
                <a:extLst>
                  <a:ext uri="{0D108BD9-81ED-4DB2-BD59-A6C34878D82A}">
                    <a16:rowId xmlns:a16="http://schemas.microsoft.com/office/drawing/2014/main" val="1202900951"/>
                  </a:ext>
                </a:extLst>
              </a:tr>
            </a:tbl>
          </a:graphicData>
        </a:graphic>
      </p:graphicFrame>
      <p:sp>
        <p:nvSpPr>
          <p:cNvPr id="5" name="TextBox 4">
            <a:extLst>
              <a:ext uri="{FF2B5EF4-FFF2-40B4-BE49-F238E27FC236}">
                <a16:creationId xmlns:a16="http://schemas.microsoft.com/office/drawing/2014/main" id="{29E5CD2C-FA92-4F23-AA62-9639788DBD7B}"/>
              </a:ext>
            </a:extLst>
          </p:cNvPr>
          <p:cNvSpPr txBox="1"/>
          <p:nvPr/>
        </p:nvSpPr>
        <p:spPr>
          <a:xfrm>
            <a:off x="7734300" y="5236028"/>
            <a:ext cx="1877786" cy="923330"/>
          </a:xfrm>
          <a:prstGeom prst="rect">
            <a:avLst/>
          </a:prstGeom>
          <a:noFill/>
        </p:spPr>
        <p:txBody>
          <a:bodyPr wrap="square" rtlCol="0">
            <a:spAutoFit/>
          </a:bodyPr>
          <a:lstStyle/>
          <a:p>
            <a:pPr algn="ctr"/>
            <a:r>
              <a:rPr lang="ru-RU" dirty="0"/>
              <a:t>Стандарты – для переносимости, </a:t>
            </a:r>
            <a:r>
              <a:rPr lang="ru-RU" dirty="0" err="1"/>
              <a:t>совместимоёсти</a:t>
            </a:r>
            <a:endParaRPr lang="ru-RU" dirty="0"/>
          </a:p>
        </p:txBody>
      </p:sp>
      <p:pic>
        <p:nvPicPr>
          <p:cNvPr id="25602" name="Picture 2" descr="Amazon.com : Sharpie Chisel Assorted 8 Pack : Poster Markers : Office  Products | Sharpie permanent markers, Permanent marker, Sharpie markers">
            <a:extLst>
              <a:ext uri="{FF2B5EF4-FFF2-40B4-BE49-F238E27FC236}">
                <a16:creationId xmlns:a16="http://schemas.microsoft.com/office/drawing/2014/main" id="{49BC9EE8-25E9-47E7-9CC9-E5E0B05E97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6100" y="1906133"/>
            <a:ext cx="3249386" cy="324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15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2D1885-F0B7-414C-9A10-F9F85EE940CF}"/>
              </a:ext>
            </a:extLst>
          </p:cNvPr>
          <p:cNvSpPr>
            <a:spLocks noGrp="1"/>
          </p:cNvSpPr>
          <p:nvPr>
            <p:ph type="title"/>
          </p:nvPr>
        </p:nvSpPr>
        <p:spPr/>
        <p:txBody>
          <a:bodyPr/>
          <a:lstStyle/>
          <a:p>
            <a:r>
              <a:rPr lang="ru-RU" dirty="0"/>
              <a:t>Стандарты</a:t>
            </a:r>
          </a:p>
        </p:txBody>
      </p:sp>
      <p:pic>
        <p:nvPicPr>
          <p:cNvPr id="4" name="Picture 2" descr="IEEE POSIX CERTIFIED Trademark of Institute of Electrical and  ElectronicsEngineers, Inc., The Serial Number: 78317225 :: Trademarkia  Trademarks">
            <a:extLst>
              <a:ext uri="{FF2B5EF4-FFF2-40B4-BE49-F238E27FC236}">
                <a16:creationId xmlns:a16="http://schemas.microsoft.com/office/drawing/2014/main" id="{705F838E-906C-48C5-810F-FB007F864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621" y="1660072"/>
            <a:ext cx="3116036" cy="9971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ystem V Interface Definition (Unix System V, Vol. 1): 9780201566529:  Computer Science Books @ Amazon.com">
            <a:extLst>
              <a:ext uri="{FF2B5EF4-FFF2-40B4-BE49-F238E27FC236}">
                <a16:creationId xmlns:a16="http://schemas.microsoft.com/office/drawing/2014/main" id="{30F69E91-32A6-4E37-B642-CBEED10C1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343" y="2840238"/>
            <a:ext cx="2116028" cy="3022897"/>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The Single Unix Specification: The Authorized Guide to Version 3: Open  Group: 9781859122778: Amazon.com: Books">
            <a:extLst>
              <a:ext uri="{FF2B5EF4-FFF2-40B4-BE49-F238E27FC236}">
                <a16:creationId xmlns:a16="http://schemas.microsoft.com/office/drawing/2014/main" id="{C88AB0A7-42E9-4AF0-8BDA-D8E8F6EBAF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2840238"/>
            <a:ext cx="2030186" cy="30452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E49A0F-8928-4940-94A6-7854860BAB5D}"/>
              </a:ext>
            </a:extLst>
          </p:cNvPr>
          <p:cNvSpPr/>
          <p:nvPr/>
        </p:nvSpPr>
        <p:spPr>
          <a:xfrm>
            <a:off x="6261034" y="1825625"/>
            <a:ext cx="1655390" cy="646331"/>
          </a:xfrm>
          <a:prstGeom prst="rect">
            <a:avLst/>
          </a:prstGeom>
        </p:spPr>
        <p:txBody>
          <a:bodyPr wrap="none">
            <a:spAutoFit/>
          </a:bodyPr>
          <a:lstStyle/>
          <a:p>
            <a:r>
              <a:rPr lang="en-US" dirty="0">
                <a:solidFill>
                  <a:srgbClr val="000000"/>
                </a:solidFill>
                <a:latin typeface="Open Sans"/>
              </a:rPr>
              <a:t>Uniform Draft</a:t>
            </a:r>
            <a:endParaRPr lang="ru-RU" dirty="0">
              <a:solidFill>
                <a:srgbClr val="000000"/>
              </a:solidFill>
              <a:latin typeface="Open Sans"/>
            </a:endParaRPr>
          </a:p>
          <a:p>
            <a:r>
              <a:rPr lang="en-US" dirty="0">
                <a:solidFill>
                  <a:srgbClr val="000000"/>
                </a:solidFill>
                <a:latin typeface="Open Sans"/>
              </a:rPr>
              <a:t>Standard 1983</a:t>
            </a:r>
            <a:endParaRPr lang="ru-RU" dirty="0"/>
          </a:p>
        </p:txBody>
      </p:sp>
      <p:pic>
        <p:nvPicPr>
          <p:cNvPr id="27652" name="Picture 4" descr="FIPS 140-2 Certification | Check Point Software">
            <a:extLst>
              <a:ext uri="{FF2B5EF4-FFF2-40B4-BE49-F238E27FC236}">
                <a16:creationId xmlns:a16="http://schemas.microsoft.com/office/drawing/2014/main" id="{3EC5E9F1-B878-4238-A7E6-C2877F92C0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7654" y="3165022"/>
            <a:ext cx="1962150" cy="19621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1DC077-E6A8-417A-9D21-C99D14E182E5}"/>
              </a:ext>
            </a:extLst>
          </p:cNvPr>
          <p:cNvSpPr/>
          <p:nvPr/>
        </p:nvSpPr>
        <p:spPr>
          <a:xfrm>
            <a:off x="9572801" y="1973972"/>
            <a:ext cx="1873013" cy="369332"/>
          </a:xfrm>
          <a:prstGeom prst="rect">
            <a:avLst/>
          </a:prstGeom>
        </p:spPr>
        <p:txBody>
          <a:bodyPr wrap="none">
            <a:spAutoFit/>
          </a:bodyPr>
          <a:lstStyle/>
          <a:p>
            <a:r>
              <a:rPr lang="en-US" dirty="0">
                <a:solidFill>
                  <a:srgbClr val="000000"/>
                </a:solidFill>
                <a:latin typeface="Open Sans"/>
              </a:rPr>
              <a:t>Berkeley Sockets</a:t>
            </a:r>
            <a:endParaRPr lang="ru-RU" dirty="0"/>
          </a:p>
        </p:txBody>
      </p:sp>
      <p:pic>
        <p:nvPicPr>
          <p:cNvPr id="27654" name="Picture 6" descr="https://upload.wikimedia.org/wikipedia/commons/a/a1/InternetSocketBasicDiagram_zhtw.png">
            <a:extLst>
              <a:ext uri="{FF2B5EF4-FFF2-40B4-BE49-F238E27FC236}">
                <a16:creationId xmlns:a16="http://schemas.microsoft.com/office/drawing/2014/main" id="{7EB1A48A-A460-45FA-B3FC-D9066EB38D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85357" y="2840238"/>
            <a:ext cx="2247900" cy="321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111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7A3169-F573-4365-8BDC-3B2C717CD543}"/>
              </a:ext>
            </a:extLst>
          </p:cNvPr>
          <p:cNvSpPr>
            <a:spLocks noGrp="1"/>
          </p:cNvSpPr>
          <p:nvPr>
            <p:ph idx="1"/>
          </p:nvPr>
        </p:nvSpPr>
        <p:spPr/>
        <p:txBody>
          <a:bodyPr/>
          <a:lstStyle/>
          <a:p>
            <a:r>
              <a:rPr lang="ru-RU" b="1" dirty="0"/>
              <a:t>Лекции</a:t>
            </a:r>
          </a:p>
          <a:p>
            <a:pPr marL="0" indent="0">
              <a:buNone/>
            </a:pPr>
            <a:r>
              <a:rPr lang="ru-RU" dirty="0"/>
              <a:t>	</a:t>
            </a:r>
            <a:r>
              <a:rPr lang="en-US" dirty="0">
                <a:hlinkClick r:id="rId2"/>
              </a:rPr>
              <a:t>https://github.com/tarantool/sysprog</a:t>
            </a:r>
            <a:endParaRPr lang="ru-RU" dirty="0"/>
          </a:p>
          <a:p>
            <a:r>
              <a:rPr lang="ru-RU" b="1" dirty="0"/>
              <a:t>Обратная связь</a:t>
            </a:r>
          </a:p>
          <a:p>
            <a:pPr marL="0" indent="0">
              <a:buNone/>
            </a:pPr>
            <a:r>
              <a:rPr lang="ru-RU" dirty="0"/>
              <a:t>	</a:t>
            </a:r>
            <a:r>
              <a:rPr lang="en-US" dirty="0">
                <a:hlinkClick r:id="rId3"/>
              </a:rPr>
              <a:t>https://forms.gle/ktmRvTGFcV2Pe55u8</a:t>
            </a:r>
            <a:endParaRPr lang="ru-RU" dirty="0"/>
          </a:p>
          <a:p>
            <a:r>
              <a:rPr lang="ru-RU" b="1" dirty="0"/>
              <a:t>Следующая </a:t>
            </a:r>
            <a:r>
              <a:rPr lang="ru-RU" b="1" dirty="0" err="1"/>
              <a:t>леккция</a:t>
            </a:r>
            <a:endParaRPr lang="ru-RU" b="1" dirty="0"/>
          </a:p>
          <a:p>
            <a:pPr marL="0" indent="0">
              <a:buNone/>
            </a:pPr>
            <a:r>
              <a:rPr lang="ru-RU" dirty="0"/>
              <a:t>	Ядро. Устройство. Планировщик процессов. (Сергей)</a:t>
            </a:r>
          </a:p>
        </p:txBody>
      </p:sp>
      <p:sp>
        <p:nvSpPr>
          <p:cNvPr id="3" name="Title 2">
            <a:extLst>
              <a:ext uri="{FF2B5EF4-FFF2-40B4-BE49-F238E27FC236}">
                <a16:creationId xmlns:a16="http://schemas.microsoft.com/office/drawing/2014/main" id="{F5F6E0C0-17BF-43C6-9F07-4441DE97B1E7}"/>
              </a:ext>
            </a:extLst>
          </p:cNvPr>
          <p:cNvSpPr>
            <a:spLocks noGrp="1"/>
          </p:cNvSpPr>
          <p:nvPr>
            <p:ph type="title"/>
          </p:nvPr>
        </p:nvSpPr>
        <p:spPr/>
        <p:txBody>
          <a:bodyPr/>
          <a:lstStyle/>
          <a:p>
            <a:r>
              <a:rPr lang="ru-RU" dirty="0"/>
              <a:t>Заключение</a:t>
            </a:r>
          </a:p>
        </p:txBody>
      </p:sp>
    </p:spTree>
    <p:extLst>
      <p:ext uri="{BB962C8B-B14F-4D97-AF65-F5344CB8AC3E}">
        <p14:creationId xmlns:p14="http://schemas.microsoft.com/office/powerpoint/2010/main" val="3986386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4D67CB-038B-4BC9-95A4-D412D5091B1A}"/>
              </a:ext>
            </a:extLst>
          </p:cNvPr>
          <p:cNvSpPr>
            <a:spLocks noGrp="1"/>
          </p:cNvSpPr>
          <p:nvPr>
            <p:ph type="title"/>
          </p:nvPr>
        </p:nvSpPr>
        <p:spPr/>
        <p:txBody>
          <a:bodyPr/>
          <a:lstStyle/>
          <a:p>
            <a:r>
              <a:rPr lang="ru-RU" dirty="0"/>
              <a:t>Спасибо</a:t>
            </a:r>
          </a:p>
        </p:txBody>
      </p:sp>
      <p:sp>
        <p:nvSpPr>
          <p:cNvPr id="5" name="Text Placeholder 4">
            <a:extLst>
              <a:ext uri="{FF2B5EF4-FFF2-40B4-BE49-F238E27FC236}">
                <a16:creationId xmlns:a16="http://schemas.microsoft.com/office/drawing/2014/main" id="{B69D056F-5926-468C-8C77-85F9B4DA20D2}"/>
              </a:ext>
            </a:extLst>
          </p:cNvPr>
          <p:cNvSpPr>
            <a:spLocks noGrp="1"/>
          </p:cNvSpPr>
          <p:nvPr>
            <p:ph type="body" idx="1"/>
          </p:nvPr>
        </p:nvSpPr>
        <p:spPr>
          <a:xfrm>
            <a:off x="866068" y="3524361"/>
            <a:ext cx="10355798" cy="1500187"/>
          </a:xfrm>
        </p:spPr>
        <p:txBody>
          <a:bodyPr/>
          <a:lstStyle/>
          <a:p>
            <a:r>
              <a:rPr lang="ru-RU" dirty="0"/>
              <a:t>Первая версия подготовлена Владиславом Шпилевым</a:t>
            </a:r>
          </a:p>
          <a:p>
            <a:r>
              <a:rPr lang="en-US" dirty="0">
                <a:hlinkClick r:id="rId2"/>
              </a:rPr>
              <a:t>https://slides.com/gerold103/sysprog0</a:t>
            </a:r>
            <a:endParaRPr lang="ru-RU" dirty="0"/>
          </a:p>
          <a:p>
            <a:endParaRPr lang="ru-RU" dirty="0"/>
          </a:p>
        </p:txBody>
      </p:sp>
    </p:spTree>
    <p:extLst>
      <p:ext uri="{BB962C8B-B14F-4D97-AF65-F5344CB8AC3E}">
        <p14:creationId xmlns:p14="http://schemas.microsoft.com/office/powerpoint/2010/main" val="266695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3EC72A-6975-4D97-ACDC-31BA89414D89}"/>
              </a:ext>
            </a:extLst>
          </p:cNvPr>
          <p:cNvSpPr>
            <a:spLocks noGrp="1"/>
          </p:cNvSpPr>
          <p:nvPr>
            <p:ph idx="1"/>
          </p:nvPr>
        </p:nvSpPr>
        <p:spPr>
          <a:xfrm>
            <a:off x="825689" y="1825625"/>
            <a:ext cx="10515600" cy="4351338"/>
          </a:xfrm>
        </p:spPr>
        <p:txBody>
          <a:bodyPr/>
          <a:lstStyle/>
          <a:p>
            <a:r>
              <a:rPr lang="ru-RU" dirty="0"/>
              <a:t>Компьютер с </a:t>
            </a:r>
            <a:r>
              <a:rPr lang="en-US" dirty="0"/>
              <a:t>Linux </a:t>
            </a:r>
            <a:r>
              <a:rPr lang="ru-RU" dirty="0"/>
              <a:t>или </a:t>
            </a:r>
            <a:r>
              <a:rPr lang="en-US" dirty="0"/>
              <a:t>Mac</a:t>
            </a:r>
            <a:endParaRPr lang="ru-RU" dirty="0"/>
          </a:p>
        </p:txBody>
      </p:sp>
      <p:sp>
        <p:nvSpPr>
          <p:cNvPr id="3" name="Title 2">
            <a:extLst>
              <a:ext uri="{FF2B5EF4-FFF2-40B4-BE49-F238E27FC236}">
                <a16:creationId xmlns:a16="http://schemas.microsoft.com/office/drawing/2014/main" id="{48308ACD-FEE3-4EA2-9ED6-F4B05F8850B8}"/>
              </a:ext>
            </a:extLst>
          </p:cNvPr>
          <p:cNvSpPr>
            <a:spLocks noGrp="1"/>
          </p:cNvSpPr>
          <p:nvPr>
            <p:ph type="title"/>
          </p:nvPr>
        </p:nvSpPr>
        <p:spPr/>
        <p:txBody>
          <a:bodyPr/>
          <a:lstStyle/>
          <a:p>
            <a:r>
              <a:rPr lang="ru-RU" dirty="0"/>
              <a:t>Практикум</a:t>
            </a:r>
          </a:p>
        </p:txBody>
      </p:sp>
      <p:pic>
        <p:nvPicPr>
          <p:cNvPr id="1026" name="Picture 2" descr="Файл:Debian logo.png — Википедия">
            <a:extLst>
              <a:ext uri="{FF2B5EF4-FFF2-40B4-BE49-F238E27FC236}">
                <a16:creationId xmlns:a16="http://schemas.microsoft.com/office/drawing/2014/main" id="{25632D86-E50B-4EFF-A124-30EC2A7D95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6502" y="2465021"/>
            <a:ext cx="1190825" cy="15679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 Fedora Project Wiki">
            <a:extLst>
              <a:ext uri="{FF2B5EF4-FFF2-40B4-BE49-F238E27FC236}">
                <a16:creationId xmlns:a16="http://schemas.microsoft.com/office/drawing/2014/main" id="{7649BC0D-E22E-4D28-9AC3-35D904E5C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041" y="2875004"/>
            <a:ext cx="2996730" cy="9090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nux logo and symbol, meaning, history, PNG">
            <a:extLst>
              <a:ext uri="{FF2B5EF4-FFF2-40B4-BE49-F238E27FC236}">
                <a16:creationId xmlns:a16="http://schemas.microsoft.com/office/drawing/2014/main" id="{D8584930-218E-420B-AEE5-8F48801AD0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0812" y="4282318"/>
            <a:ext cx="1953683" cy="215799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reeBSD Logo - A-Team Systems">
            <a:extLst>
              <a:ext uri="{FF2B5EF4-FFF2-40B4-BE49-F238E27FC236}">
                <a16:creationId xmlns:a16="http://schemas.microsoft.com/office/drawing/2014/main" id="{1164E54D-03DE-435A-8217-3B62E52BE6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2880" y="4282318"/>
            <a:ext cx="2265647" cy="196356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c os Logos">
            <a:extLst>
              <a:ext uri="{FF2B5EF4-FFF2-40B4-BE49-F238E27FC236}">
                <a16:creationId xmlns:a16="http://schemas.microsoft.com/office/drawing/2014/main" id="{45FAD05F-D37B-4440-9965-6EEED35B851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4281869"/>
            <a:ext cx="2479793" cy="18598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Файл:Former Ubuntu logo.svg — Википедия">
            <a:extLst>
              <a:ext uri="{FF2B5EF4-FFF2-40B4-BE49-F238E27FC236}">
                <a16:creationId xmlns:a16="http://schemas.microsoft.com/office/drawing/2014/main" id="{81E6AF46-D90B-4564-BA6A-A4EF8635DD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3289" y="2699122"/>
            <a:ext cx="4127970" cy="109971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entoo logo – Gentoo Linux">
            <a:extLst>
              <a:ext uri="{FF2B5EF4-FFF2-40B4-BE49-F238E27FC236}">
                <a16:creationId xmlns:a16="http://schemas.microsoft.com/office/drawing/2014/main" id="{DA5BA7D7-F46E-4D3D-9401-BA1CF536AE2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3977" y="216940"/>
            <a:ext cx="1865830" cy="224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60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C86749-BD3D-48F4-9E9F-CAE5814C34F4}"/>
              </a:ext>
            </a:extLst>
          </p:cNvPr>
          <p:cNvSpPr>
            <a:spLocks noGrp="1"/>
          </p:cNvSpPr>
          <p:nvPr>
            <p:ph idx="1"/>
          </p:nvPr>
        </p:nvSpPr>
        <p:spPr>
          <a:xfrm>
            <a:off x="838200" y="1825625"/>
            <a:ext cx="2074333" cy="560094"/>
          </a:xfrm>
        </p:spPr>
        <p:txBody>
          <a:bodyPr/>
          <a:lstStyle/>
          <a:p>
            <a:pPr marL="0" indent="0">
              <a:buNone/>
            </a:pPr>
            <a:r>
              <a:rPr lang="ru-RU" dirty="0"/>
              <a:t>Делай </a:t>
            </a:r>
            <a:r>
              <a:rPr lang="ru-RU" b="1" dirty="0"/>
              <a:t>раз</a:t>
            </a:r>
          </a:p>
        </p:txBody>
      </p:sp>
      <p:sp>
        <p:nvSpPr>
          <p:cNvPr id="3" name="Title 2">
            <a:extLst>
              <a:ext uri="{FF2B5EF4-FFF2-40B4-BE49-F238E27FC236}">
                <a16:creationId xmlns:a16="http://schemas.microsoft.com/office/drawing/2014/main" id="{D70EC118-4861-4CAE-9468-6F10B762E192}"/>
              </a:ext>
            </a:extLst>
          </p:cNvPr>
          <p:cNvSpPr>
            <a:spLocks noGrp="1"/>
          </p:cNvSpPr>
          <p:nvPr>
            <p:ph type="title"/>
          </p:nvPr>
        </p:nvSpPr>
        <p:spPr/>
        <p:txBody>
          <a:bodyPr/>
          <a:lstStyle/>
          <a:p>
            <a:r>
              <a:rPr lang="ru-RU" dirty="0"/>
              <a:t>А если у меня </a:t>
            </a:r>
            <a:r>
              <a:rPr lang="en-US" dirty="0"/>
              <a:t>Windows?</a:t>
            </a:r>
            <a:endParaRPr lang="ru-RU" dirty="0"/>
          </a:p>
        </p:txBody>
      </p:sp>
      <p:sp>
        <p:nvSpPr>
          <p:cNvPr id="4" name="Content Placeholder 1">
            <a:extLst>
              <a:ext uri="{FF2B5EF4-FFF2-40B4-BE49-F238E27FC236}">
                <a16:creationId xmlns:a16="http://schemas.microsoft.com/office/drawing/2014/main" id="{DEF1FCCE-B978-4065-8793-A57D2A0C691E}"/>
              </a:ext>
            </a:extLst>
          </p:cNvPr>
          <p:cNvSpPr txBox="1">
            <a:spLocks/>
          </p:cNvSpPr>
          <p:nvPr/>
        </p:nvSpPr>
        <p:spPr>
          <a:xfrm>
            <a:off x="9028289" y="1825625"/>
            <a:ext cx="2074333" cy="560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Mono" panose="02060509020205020204" pitchFamily="49"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Mono" panose="02060509020205020204" pitchFamily="49"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Mono" panose="02060509020205020204" pitchFamily="49"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Mono" panose="02060509020205020204" pitchFamily="49"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Mono" panose="02060509020205020204" pitchFamily="49"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a:t>Делай </a:t>
            </a:r>
            <a:r>
              <a:rPr lang="ru-RU" b="1" dirty="0"/>
              <a:t>три</a:t>
            </a:r>
          </a:p>
        </p:txBody>
      </p:sp>
      <p:sp>
        <p:nvSpPr>
          <p:cNvPr id="5" name="Content Placeholder 1">
            <a:extLst>
              <a:ext uri="{FF2B5EF4-FFF2-40B4-BE49-F238E27FC236}">
                <a16:creationId xmlns:a16="http://schemas.microsoft.com/office/drawing/2014/main" id="{29B5E68F-BB5B-4D09-A6C7-11A1EDFC8DFC}"/>
              </a:ext>
            </a:extLst>
          </p:cNvPr>
          <p:cNvSpPr txBox="1">
            <a:spLocks/>
          </p:cNvSpPr>
          <p:nvPr/>
        </p:nvSpPr>
        <p:spPr>
          <a:xfrm>
            <a:off x="4933244" y="1822450"/>
            <a:ext cx="2074333" cy="560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Mono" panose="02060509020205020204" pitchFamily="49"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Mono" panose="02060509020205020204" pitchFamily="49"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Mono" panose="02060509020205020204" pitchFamily="49"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Mono" panose="02060509020205020204" pitchFamily="49"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Mono" panose="02060509020205020204" pitchFamily="49"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a:t>Делай </a:t>
            </a:r>
            <a:r>
              <a:rPr lang="ru-RU" b="1" dirty="0"/>
              <a:t>два</a:t>
            </a:r>
          </a:p>
        </p:txBody>
      </p:sp>
      <p:pic>
        <p:nvPicPr>
          <p:cNvPr id="2052" name="Picture 4" descr="VirtualBox — Википедия">
            <a:extLst>
              <a:ext uri="{FF2B5EF4-FFF2-40B4-BE49-F238E27FC236}">
                <a16:creationId xmlns:a16="http://schemas.microsoft.com/office/drawing/2014/main" id="{B34A5AAD-0838-4674-959E-9326C3BA93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732" y="2510366"/>
            <a:ext cx="1837267" cy="18372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Файл:Former Ubuntu logo.svg — Википедия">
            <a:extLst>
              <a:ext uri="{FF2B5EF4-FFF2-40B4-BE49-F238E27FC236}">
                <a16:creationId xmlns:a16="http://schemas.microsoft.com/office/drawing/2014/main" id="{CD35F9EB-022C-495A-8BB3-8FC9CB35F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1763" y="2989664"/>
            <a:ext cx="3298237" cy="8786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Install Ubuntu 20.04 LTS on VirtualBox in Windows 10 - YouTube">
            <a:extLst>
              <a:ext uri="{FF2B5EF4-FFF2-40B4-BE49-F238E27FC236}">
                <a16:creationId xmlns:a16="http://schemas.microsoft.com/office/drawing/2014/main" id="{CDFC77A9-A3F3-489F-85F1-40264AB9AC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0477" y="2616199"/>
            <a:ext cx="2889956" cy="1625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06CA6B8-D134-4B92-9E44-88E02691C06A}"/>
              </a:ext>
            </a:extLst>
          </p:cNvPr>
          <p:cNvSpPr txBox="1"/>
          <p:nvPr/>
        </p:nvSpPr>
        <p:spPr>
          <a:xfrm>
            <a:off x="455104" y="4472280"/>
            <a:ext cx="2840521" cy="369332"/>
          </a:xfrm>
          <a:prstGeom prst="rect">
            <a:avLst/>
          </a:prstGeom>
          <a:noFill/>
        </p:spPr>
        <p:txBody>
          <a:bodyPr wrap="none" rtlCol="0">
            <a:spAutoFit/>
          </a:bodyPr>
          <a:lstStyle/>
          <a:p>
            <a:r>
              <a:rPr lang="en-US" dirty="0">
                <a:hlinkClick r:id="rId5"/>
              </a:rPr>
              <a:t>https://www.virtualbox.org/</a:t>
            </a:r>
            <a:endParaRPr lang="ru-RU" dirty="0"/>
          </a:p>
        </p:txBody>
      </p:sp>
      <p:sp>
        <p:nvSpPr>
          <p:cNvPr id="11" name="TextBox 10">
            <a:extLst>
              <a:ext uri="{FF2B5EF4-FFF2-40B4-BE49-F238E27FC236}">
                <a16:creationId xmlns:a16="http://schemas.microsoft.com/office/drawing/2014/main" id="{8F4C51E4-1DC7-4BE7-B731-CA2BEF212E0A}"/>
              </a:ext>
            </a:extLst>
          </p:cNvPr>
          <p:cNvSpPr txBox="1"/>
          <p:nvPr/>
        </p:nvSpPr>
        <p:spPr>
          <a:xfrm>
            <a:off x="4137996" y="4472280"/>
            <a:ext cx="3916008" cy="369332"/>
          </a:xfrm>
          <a:prstGeom prst="rect">
            <a:avLst/>
          </a:prstGeom>
          <a:noFill/>
        </p:spPr>
        <p:txBody>
          <a:bodyPr wrap="none" rtlCol="0">
            <a:spAutoFit/>
          </a:bodyPr>
          <a:lstStyle/>
          <a:p>
            <a:r>
              <a:rPr lang="en-US" dirty="0">
                <a:hlinkClick r:id="rId6"/>
              </a:rPr>
              <a:t>https://ubuntu.com/download/desktop</a:t>
            </a:r>
            <a:endParaRPr lang="ru-RU" dirty="0"/>
          </a:p>
        </p:txBody>
      </p:sp>
      <p:sp>
        <p:nvSpPr>
          <p:cNvPr id="7" name="TextBox 6">
            <a:extLst>
              <a:ext uri="{FF2B5EF4-FFF2-40B4-BE49-F238E27FC236}">
                <a16:creationId xmlns:a16="http://schemas.microsoft.com/office/drawing/2014/main" id="{DBD4C8AE-BD62-47E5-A977-5E06C13E2602}"/>
              </a:ext>
            </a:extLst>
          </p:cNvPr>
          <p:cNvSpPr txBox="1"/>
          <p:nvPr/>
        </p:nvSpPr>
        <p:spPr>
          <a:xfrm>
            <a:off x="4728302" y="5310562"/>
            <a:ext cx="2758704" cy="646331"/>
          </a:xfrm>
          <a:prstGeom prst="rect">
            <a:avLst/>
          </a:prstGeom>
          <a:noFill/>
        </p:spPr>
        <p:txBody>
          <a:bodyPr wrap="none" rtlCol="0">
            <a:spAutoFit/>
          </a:bodyPr>
          <a:lstStyle/>
          <a:p>
            <a:pPr algn="ctr"/>
            <a:r>
              <a:rPr lang="ru-RU" dirty="0"/>
              <a:t>Скачать </a:t>
            </a:r>
            <a:r>
              <a:rPr lang="en-US" dirty="0"/>
              <a:t>ISO </a:t>
            </a:r>
            <a:r>
              <a:rPr lang="ru-RU" dirty="0"/>
              <a:t>образ </a:t>
            </a:r>
            <a:r>
              <a:rPr lang="en-US" dirty="0"/>
              <a:t>Ubuntu</a:t>
            </a:r>
            <a:endParaRPr lang="ru-RU" dirty="0"/>
          </a:p>
          <a:p>
            <a:pPr algn="ctr"/>
            <a:r>
              <a:rPr lang="ru-RU" dirty="0"/>
              <a:t>или другого дистрибутива</a:t>
            </a:r>
          </a:p>
        </p:txBody>
      </p:sp>
      <p:sp>
        <p:nvSpPr>
          <p:cNvPr id="15" name="TextBox 14">
            <a:extLst>
              <a:ext uri="{FF2B5EF4-FFF2-40B4-BE49-F238E27FC236}">
                <a16:creationId xmlns:a16="http://schemas.microsoft.com/office/drawing/2014/main" id="{BBF37982-52AF-4F8D-A291-EF0A045151E8}"/>
              </a:ext>
            </a:extLst>
          </p:cNvPr>
          <p:cNvSpPr txBox="1"/>
          <p:nvPr/>
        </p:nvSpPr>
        <p:spPr>
          <a:xfrm>
            <a:off x="1392077" y="5310562"/>
            <a:ext cx="1271374" cy="646331"/>
          </a:xfrm>
          <a:prstGeom prst="rect">
            <a:avLst/>
          </a:prstGeom>
          <a:noFill/>
        </p:spPr>
        <p:txBody>
          <a:bodyPr wrap="none" rtlCol="0">
            <a:spAutoFit/>
          </a:bodyPr>
          <a:lstStyle/>
          <a:p>
            <a:pPr algn="ctr"/>
            <a:r>
              <a:rPr lang="ru-RU" dirty="0"/>
              <a:t>Установить</a:t>
            </a:r>
          </a:p>
          <a:p>
            <a:pPr algn="ctr"/>
            <a:r>
              <a:rPr lang="en-US" dirty="0" err="1"/>
              <a:t>Virtualbox</a:t>
            </a:r>
            <a:endParaRPr lang="ru-RU" dirty="0"/>
          </a:p>
        </p:txBody>
      </p:sp>
      <p:sp>
        <p:nvSpPr>
          <p:cNvPr id="16" name="TextBox 15">
            <a:extLst>
              <a:ext uri="{FF2B5EF4-FFF2-40B4-BE49-F238E27FC236}">
                <a16:creationId xmlns:a16="http://schemas.microsoft.com/office/drawing/2014/main" id="{84363A67-127F-44C1-A630-751FDAECA49F}"/>
              </a:ext>
            </a:extLst>
          </p:cNvPr>
          <p:cNvSpPr txBox="1"/>
          <p:nvPr/>
        </p:nvSpPr>
        <p:spPr>
          <a:xfrm>
            <a:off x="8729256" y="5356350"/>
            <a:ext cx="2672398" cy="646331"/>
          </a:xfrm>
          <a:prstGeom prst="rect">
            <a:avLst/>
          </a:prstGeom>
          <a:noFill/>
        </p:spPr>
        <p:txBody>
          <a:bodyPr wrap="none" rtlCol="0">
            <a:spAutoFit/>
          </a:bodyPr>
          <a:lstStyle/>
          <a:p>
            <a:pPr algn="ctr"/>
            <a:r>
              <a:rPr lang="ru-RU" dirty="0"/>
              <a:t>Установить ОС из образа,</a:t>
            </a:r>
          </a:p>
          <a:p>
            <a:pPr algn="ctr"/>
            <a:r>
              <a:rPr lang="ru-RU" dirty="0"/>
              <a:t>пользоваться</a:t>
            </a:r>
          </a:p>
        </p:txBody>
      </p:sp>
    </p:spTree>
    <p:extLst>
      <p:ext uri="{BB962C8B-B14F-4D97-AF65-F5344CB8AC3E}">
        <p14:creationId xmlns:p14="http://schemas.microsoft.com/office/powerpoint/2010/main" val="829785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8121A2-693B-4E39-A439-E56976868D97}"/>
              </a:ext>
            </a:extLst>
          </p:cNvPr>
          <p:cNvSpPr>
            <a:spLocks noGrp="1"/>
          </p:cNvSpPr>
          <p:nvPr>
            <p:ph idx="1"/>
          </p:nvPr>
        </p:nvSpPr>
        <p:spPr>
          <a:xfrm>
            <a:off x="620487" y="1825625"/>
            <a:ext cx="10956470" cy="389618"/>
          </a:xfrm>
        </p:spPr>
        <p:txBody>
          <a:bodyPr>
            <a:normAutofit fontScale="92500" lnSpcReduction="20000"/>
          </a:bodyPr>
          <a:lstStyle/>
          <a:p>
            <a:pPr marL="0" indent="0" algn="ctr">
              <a:buNone/>
            </a:pPr>
            <a:r>
              <a:rPr lang="en-US" dirty="0" err="1"/>
              <a:t>Uniplexed</a:t>
            </a:r>
            <a:r>
              <a:rPr lang="en-US" dirty="0"/>
              <a:t> Information and Computing Service, UNICS</a:t>
            </a:r>
            <a:endParaRPr lang="ru-RU" dirty="0"/>
          </a:p>
        </p:txBody>
      </p:sp>
      <p:sp>
        <p:nvSpPr>
          <p:cNvPr id="3" name="Title 2">
            <a:extLst>
              <a:ext uri="{FF2B5EF4-FFF2-40B4-BE49-F238E27FC236}">
                <a16:creationId xmlns:a16="http://schemas.microsoft.com/office/drawing/2014/main" id="{737E06C1-A389-4722-A25E-2E998DB2C31B}"/>
              </a:ext>
            </a:extLst>
          </p:cNvPr>
          <p:cNvSpPr>
            <a:spLocks noGrp="1"/>
          </p:cNvSpPr>
          <p:nvPr>
            <p:ph type="title"/>
          </p:nvPr>
        </p:nvSpPr>
        <p:spPr/>
        <p:txBody>
          <a:bodyPr/>
          <a:lstStyle/>
          <a:p>
            <a:r>
              <a:rPr lang="en-US" dirty="0"/>
              <a:t>Unix</a:t>
            </a:r>
            <a:endParaRPr lang="ru-RU" dirty="0"/>
          </a:p>
        </p:txBody>
      </p:sp>
      <p:pic>
        <p:nvPicPr>
          <p:cNvPr id="3074" name="Picture 2" descr="Dennis Ritchie - CHM">
            <a:extLst>
              <a:ext uri="{FF2B5EF4-FFF2-40B4-BE49-F238E27FC236}">
                <a16:creationId xmlns:a16="http://schemas.microsoft.com/office/drawing/2014/main" id="{725A4278-7BD9-422D-81FC-F788FB51DB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854" y="2465615"/>
            <a:ext cx="2071498" cy="26397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673910-27AD-4FDB-BA4F-C6A5849DF882}"/>
              </a:ext>
            </a:extLst>
          </p:cNvPr>
          <p:cNvSpPr txBox="1"/>
          <p:nvPr/>
        </p:nvSpPr>
        <p:spPr>
          <a:xfrm>
            <a:off x="1161783" y="5470071"/>
            <a:ext cx="1447640" cy="369332"/>
          </a:xfrm>
          <a:prstGeom prst="rect">
            <a:avLst/>
          </a:prstGeom>
          <a:noFill/>
        </p:spPr>
        <p:txBody>
          <a:bodyPr wrap="none" rtlCol="0">
            <a:spAutoFit/>
          </a:bodyPr>
          <a:lstStyle/>
          <a:p>
            <a:r>
              <a:rPr lang="ru-RU" dirty="0" err="1"/>
              <a:t>Деннис</a:t>
            </a:r>
            <a:r>
              <a:rPr lang="ru-RU" dirty="0"/>
              <a:t> Ричи</a:t>
            </a:r>
          </a:p>
        </p:txBody>
      </p:sp>
      <p:sp>
        <p:nvSpPr>
          <p:cNvPr id="6" name="TextBox 5">
            <a:extLst>
              <a:ext uri="{FF2B5EF4-FFF2-40B4-BE49-F238E27FC236}">
                <a16:creationId xmlns:a16="http://schemas.microsoft.com/office/drawing/2014/main" id="{95AB34EE-132F-465C-B5C9-639D0D49D48A}"/>
              </a:ext>
            </a:extLst>
          </p:cNvPr>
          <p:cNvSpPr txBox="1"/>
          <p:nvPr/>
        </p:nvSpPr>
        <p:spPr>
          <a:xfrm>
            <a:off x="3727455" y="5470071"/>
            <a:ext cx="1430007" cy="369332"/>
          </a:xfrm>
          <a:prstGeom prst="rect">
            <a:avLst/>
          </a:prstGeom>
          <a:noFill/>
        </p:spPr>
        <p:txBody>
          <a:bodyPr wrap="none" rtlCol="0">
            <a:spAutoFit/>
          </a:bodyPr>
          <a:lstStyle/>
          <a:p>
            <a:r>
              <a:rPr lang="ru-RU" dirty="0"/>
              <a:t>Кен Томпсон</a:t>
            </a:r>
          </a:p>
        </p:txBody>
      </p:sp>
      <p:pic>
        <p:nvPicPr>
          <p:cNvPr id="3076" name="Picture 4" descr="Ken Thompson">
            <a:extLst>
              <a:ext uri="{FF2B5EF4-FFF2-40B4-BE49-F238E27FC236}">
                <a16:creationId xmlns:a16="http://schemas.microsoft.com/office/drawing/2014/main" id="{4B62BCEA-6A6D-4B58-A46C-96C571FE5D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28" r="11128"/>
          <a:stretch/>
        </p:blipFill>
        <p:spPr bwMode="auto">
          <a:xfrm>
            <a:off x="3390899" y="2465615"/>
            <a:ext cx="2103120" cy="26780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Лаборатории Белла - Wikiwand">
            <a:extLst>
              <a:ext uri="{FF2B5EF4-FFF2-40B4-BE49-F238E27FC236}">
                <a16:creationId xmlns:a16="http://schemas.microsoft.com/office/drawing/2014/main" id="{69EFA9CA-7AA2-40F6-B68E-6C07CCF0E4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6857" y="2465615"/>
            <a:ext cx="4191000" cy="2790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BA01DE-7C89-4F14-8B0B-C6FBC3213E93}"/>
              </a:ext>
            </a:extLst>
          </p:cNvPr>
          <p:cNvSpPr txBox="1"/>
          <p:nvPr/>
        </p:nvSpPr>
        <p:spPr>
          <a:xfrm>
            <a:off x="8561033" y="5470071"/>
            <a:ext cx="1002647" cy="369332"/>
          </a:xfrm>
          <a:prstGeom prst="rect">
            <a:avLst/>
          </a:prstGeom>
          <a:noFill/>
        </p:spPr>
        <p:txBody>
          <a:bodyPr wrap="none" rtlCol="0">
            <a:spAutoFit/>
          </a:bodyPr>
          <a:lstStyle/>
          <a:p>
            <a:r>
              <a:rPr lang="en-US" dirty="0"/>
              <a:t>Bell Labs</a:t>
            </a:r>
            <a:endParaRPr lang="ru-RU" dirty="0"/>
          </a:p>
        </p:txBody>
      </p:sp>
    </p:spTree>
    <p:extLst>
      <p:ext uri="{BB962C8B-B14F-4D97-AF65-F5344CB8AC3E}">
        <p14:creationId xmlns:p14="http://schemas.microsoft.com/office/powerpoint/2010/main" val="601893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638C5F-DC84-45A5-9B67-481191B3C190}"/>
              </a:ext>
            </a:extLst>
          </p:cNvPr>
          <p:cNvSpPr>
            <a:spLocks noGrp="1"/>
          </p:cNvSpPr>
          <p:nvPr>
            <p:ph type="title"/>
          </p:nvPr>
        </p:nvSpPr>
        <p:spPr/>
        <p:txBody>
          <a:bodyPr/>
          <a:lstStyle/>
          <a:p>
            <a:r>
              <a:rPr lang="en-US" dirty="0"/>
              <a:t>Multics</a:t>
            </a:r>
            <a:endParaRPr lang="ru-RU" dirty="0"/>
          </a:p>
        </p:txBody>
      </p:sp>
      <p:sp>
        <p:nvSpPr>
          <p:cNvPr id="4" name="Content Placeholder 1">
            <a:extLst>
              <a:ext uri="{FF2B5EF4-FFF2-40B4-BE49-F238E27FC236}">
                <a16:creationId xmlns:a16="http://schemas.microsoft.com/office/drawing/2014/main" id="{4F3F12FB-BEEC-4FDF-BE8F-5CDE89D4D72A}"/>
              </a:ext>
            </a:extLst>
          </p:cNvPr>
          <p:cNvSpPr>
            <a:spLocks noGrp="1"/>
          </p:cNvSpPr>
          <p:nvPr>
            <p:ph idx="1"/>
          </p:nvPr>
        </p:nvSpPr>
        <p:spPr>
          <a:xfrm>
            <a:off x="620487" y="1553485"/>
            <a:ext cx="10956470" cy="389618"/>
          </a:xfrm>
        </p:spPr>
        <p:txBody>
          <a:bodyPr>
            <a:normAutofit fontScale="92500" lnSpcReduction="20000"/>
          </a:bodyPr>
          <a:lstStyle/>
          <a:p>
            <a:pPr marL="0" indent="0" algn="ctr">
              <a:buNone/>
            </a:pPr>
            <a:r>
              <a:rPr lang="en-US" dirty="0"/>
              <a:t>Multiplexed Information and Computing Service</a:t>
            </a:r>
            <a:endParaRPr lang="ru-RU" dirty="0"/>
          </a:p>
        </p:txBody>
      </p:sp>
      <p:pic>
        <p:nvPicPr>
          <p:cNvPr id="4098" name="Picture 2" descr="Multics logo.gif">
            <a:extLst>
              <a:ext uri="{FF2B5EF4-FFF2-40B4-BE49-F238E27FC236}">
                <a16:creationId xmlns:a16="http://schemas.microsoft.com/office/drawing/2014/main" id="{1E4DDCA6-1AEE-4781-A9C3-6A60E48461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6441" y="2080508"/>
            <a:ext cx="2739118" cy="27391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FD112-DC85-41EF-9676-9AD16208E34D}"/>
              </a:ext>
            </a:extLst>
          </p:cNvPr>
          <p:cNvSpPr txBox="1"/>
          <p:nvPr/>
        </p:nvSpPr>
        <p:spPr>
          <a:xfrm>
            <a:off x="4316779" y="5617030"/>
            <a:ext cx="3581750" cy="646331"/>
          </a:xfrm>
          <a:prstGeom prst="rect">
            <a:avLst/>
          </a:prstGeom>
          <a:noFill/>
        </p:spPr>
        <p:txBody>
          <a:bodyPr wrap="none" rtlCol="0">
            <a:spAutoFit/>
          </a:bodyPr>
          <a:lstStyle/>
          <a:p>
            <a:pPr algn="ctr"/>
            <a:r>
              <a:rPr lang="ru-RU" dirty="0"/>
              <a:t>В 1969 г. </a:t>
            </a:r>
            <a:r>
              <a:rPr lang="ru-RU" dirty="0" err="1"/>
              <a:t>Bell</a:t>
            </a:r>
            <a:r>
              <a:rPr lang="ru-RU" dirty="0"/>
              <a:t> </a:t>
            </a:r>
            <a:r>
              <a:rPr lang="ru-RU" dirty="0" err="1"/>
              <a:t>Labs</a:t>
            </a:r>
            <a:r>
              <a:rPr lang="ru-RU" dirty="0"/>
              <a:t> покидает проект</a:t>
            </a:r>
            <a:endParaRPr lang="en-US" dirty="0"/>
          </a:p>
          <a:p>
            <a:pPr algn="ctr"/>
            <a:r>
              <a:rPr lang="ru-RU" dirty="0"/>
              <a:t>и создает </a:t>
            </a:r>
            <a:r>
              <a:rPr lang="ru-RU" dirty="0" err="1"/>
              <a:t>Unix</a:t>
            </a:r>
            <a:endParaRPr lang="ru-RU" dirty="0"/>
          </a:p>
        </p:txBody>
      </p:sp>
      <p:sp>
        <p:nvSpPr>
          <p:cNvPr id="6" name="TextBox 5">
            <a:extLst>
              <a:ext uri="{FF2B5EF4-FFF2-40B4-BE49-F238E27FC236}">
                <a16:creationId xmlns:a16="http://schemas.microsoft.com/office/drawing/2014/main" id="{E5D0B9BD-CA0A-47FC-BDA0-8BB1984FED24}"/>
              </a:ext>
            </a:extLst>
          </p:cNvPr>
          <p:cNvSpPr txBox="1"/>
          <p:nvPr/>
        </p:nvSpPr>
        <p:spPr>
          <a:xfrm>
            <a:off x="4684347" y="5056770"/>
            <a:ext cx="2846614" cy="369332"/>
          </a:xfrm>
          <a:prstGeom prst="rect">
            <a:avLst/>
          </a:prstGeom>
          <a:noFill/>
        </p:spPr>
        <p:txBody>
          <a:bodyPr wrap="square" rtlCol="0">
            <a:spAutoFit/>
          </a:bodyPr>
          <a:lstStyle/>
          <a:p>
            <a:r>
              <a:rPr lang="en-US" dirty="0">
                <a:hlinkClick r:id="rId4"/>
              </a:rPr>
              <a:t>https://www.multicians.org/</a:t>
            </a:r>
            <a:endParaRPr lang="en-US" dirty="0"/>
          </a:p>
        </p:txBody>
      </p:sp>
    </p:spTree>
    <p:extLst>
      <p:ext uri="{BB962C8B-B14F-4D97-AF65-F5344CB8AC3E}">
        <p14:creationId xmlns:p14="http://schemas.microsoft.com/office/powerpoint/2010/main" val="1162926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CC97C-6F06-4ECC-ADB6-95801B30A773}"/>
              </a:ext>
            </a:extLst>
          </p:cNvPr>
          <p:cNvSpPr>
            <a:spLocks noGrp="1"/>
          </p:cNvSpPr>
          <p:nvPr>
            <p:ph idx="1"/>
          </p:nvPr>
        </p:nvSpPr>
        <p:spPr>
          <a:xfrm>
            <a:off x="620486" y="1825625"/>
            <a:ext cx="10951028" cy="471261"/>
          </a:xfrm>
        </p:spPr>
        <p:txBody>
          <a:bodyPr>
            <a:normAutofit lnSpcReduction="10000"/>
          </a:bodyPr>
          <a:lstStyle/>
          <a:p>
            <a:pPr marL="0" indent="0" algn="ctr">
              <a:buNone/>
            </a:pPr>
            <a:r>
              <a:rPr lang="en-US" dirty="0"/>
              <a:t>1. </a:t>
            </a:r>
            <a:r>
              <a:rPr lang="ru-RU" dirty="0"/>
              <a:t>Унифицированная память процесса</a:t>
            </a:r>
          </a:p>
        </p:txBody>
      </p:sp>
      <p:sp>
        <p:nvSpPr>
          <p:cNvPr id="3" name="Title 2">
            <a:extLst>
              <a:ext uri="{FF2B5EF4-FFF2-40B4-BE49-F238E27FC236}">
                <a16:creationId xmlns:a16="http://schemas.microsoft.com/office/drawing/2014/main" id="{99231F36-E5FF-4F76-B7ED-875C60C79358}"/>
              </a:ext>
            </a:extLst>
          </p:cNvPr>
          <p:cNvSpPr>
            <a:spLocks noGrp="1"/>
          </p:cNvSpPr>
          <p:nvPr>
            <p:ph type="title"/>
          </p:nvPr>
        </p:nvSpPr>
        <p:spPr/>
        <p:txBody>
          <a:bodyPr/>
          <a:lstStyle/>
          <a:p>
            <a:r>
              <a:rPr lang="en-US" dirty="0"/>
              <a:t>Multics</a:t>
            </a:r>
            <a:endParaRPr lang="ru-RU" dirty="0"/>
          </a:p>
        </p:txBody>
      </p:sp>
      <p:sp>
        <p:nvSpPr>
          <p:cNvPr id="4" name="Rectangle 3">
            <a:extLst>
              <a:ext uri="{FF2B5EF4-FFF2-40B4-BE49-F238E27FC236}">
                <a16:creationId xmlns:a16="http://schemas.microsoft.com/office/drawing/2014/main" id="{3C874654-4F76-456A-A924-0A639631CD35}"/>
              </a:ext>
            </a:extLst>
          </p:cNvPr>
          <p:cNvSpPr/>
          <p:nvPr/>
        </p:nvSpPr>
        <p:spPr>
          <a:xfrm>
            <a:off x="4680857" y="3160045"/>
            <a:ext cx="2993572" cy="53790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1337A328-ECB8-443D-B02D-3EC1083F5B3F}"/>
              </a:ext>
            </a:extLst>
          </p:cNvPr>
          <p:cNvSpPr txBox="1"/>
          <p:nvPr/>
        </p:nvSpPr>
        <p:spPr>
          <a:xfrm>
            <a:off x="4729841" y="3198166"/>
            <a:ext cx="2993571" cy="461665"/>
          </a:xfrm>
          <a:prstGeom prst="rect">
            <a:avLst/>
          </a:prstGeom>
          <a:noFill/>
        </p:spPr>
        <p:txBody>
          <a:bodyPr wrap="square" rtlCol="0">
            <a:spAutoFit/>
          </a:bodyPr>
          <a:lstStyle/>
          <a:p>
            <a:pPr algn="ctr"/>
            <a:r>
              <a:rPr lang="en-US" sz="2400" dirty="0"/>
              <a:t>Process memory</a:t>
            </a:r>
            <a:endParaRPr lang="ru-RU" sz="2400" dirty="0"/>
          </a:p>
        </p:txBody>
      </p:sp>
      <p:cxnSp>
        <p:nvCxnSpPr>
          <p:cNvPr id="7" name="Straight Arrow Connector 6">
            <a:extLst>
              <a:ext uri="{FF2B5EF4-FFF2-40B4-BE49-F238E27FC236}">
                <a16:creationId xmlns:a16="http://schemas.microsoft.com/office/drawing/2014/main" id="{5BC55CA7-0093-4563-BEA0-591C4853D778}"/>
              </a:ext>
            </a:extLst>
          </p:cNvPr>
          <p:cNvCxnSpPr>
            <a:cxnSpLocks/>
          </p:cNvCxnSpPr>
          <p:nvPr/>
        </p:nvCxnSpPr>
        <p:spPr>
          <a:xfrm flipV="1">
            <a:off x="5426527" y="2539559"/>
            <a:ext cx="734785" cy="620486"/>
          </a:xfrm>
          <a:prstGeom prst="straightConnector1">
            <a:avLst/>
          </a:prstGeom>
          <a:noFill/>
          <a:ln w="22225">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a:extLst>
              <a:ext uri="{FF2B5EF4-FFF2-40B4-BE49-F238E27FC236}">
                <a16:creationId xmlns:a16="http://schemas.microsoft.com/office/drawing/2014/main" id="{B7322ABC-ABD3-4FED-A683-6162F91B2136}"/>
              </a:ext>
            </a:extLst>
          </p:cNvPr>
          <p:cNvCxnSpPr>
            <a:cxnSpLocks/>
          </p:cNvCxnSpPr>
          <p:nvPr/>
        </p:nvCxnSpPr>
        <p:spPr>
          <a:xfrm flipH="1">
            <a:off x="6825344" y="2542315"/>
            <a:ext cx="734784" cy="604134"/>
          </a:xfrm>
          <a:prstGeom prst="straightConnector1">
            <a:avLst/>
          </a:prstGeom>
          <a:noFill/>
          <a:ln w="22225">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4" name="TextBox 13">
            <a:extLst>
              <a:ext uri="{FF2B5EF4-FFF2-40B4-BE49-F238E27FC236}">
                <a16:creationId xmlns:a16="http://schemas.microsoft.com/office/drawing/2014/main" id="{8A8108BB-794E-4D22-8D44-AD80F19CA2CD}"/>
              </a:ext>
            </a:extLst>
          </p:cNvPr>
          <p:cNvSpPr txBox="1"/>
          <p:nvPr/>
        </p:nvSpPr>
        <p:spPr>
          <a:xfrm>
            <a:off x="5089070" y="2586987"/>
            <a:ext cx="674914" cy="369332"/>
          </a:xfrm>
          <a:prstGeom prst="rect">
            <a:avLst/>
          </a:prstGeom>
          <a:noFill/>
        </p:spPr>
        <p:txBody>
          <a:bodyPr wrap="square" rtlCol="0">
            <a:spAutoFit/>
          </a:bodyPr>
          <a:lstStyle/>
          <a:p>
            <a:pPr algn="ctr"/>
            <a:r>
              <a:rPr lang="en-US" dirty="0"/>
              <a:t>Read</a:t>
            </a:r>
            <a:endParaRPr lang="ru-RU" dirty="0"/>
          </a:p>
        </p:txBody>
      </p:sp>
      <p:sp>
        <p:nvSpPr>
          <p:cNvPr id="15" name="TextBox 14">
            <a:extLst>
              <a:ext uri="{FF2B5EF4-FFF2-40B4-BE49-F238E27FC236}">
                <a16:creationId xmlns:a16="http://schemas.microsoft.com/office/drawing/2014/main" id="{4A5680C7-F7E5-402A-B14C-C1D388C175FA}"/>
              </a:ext>
            </a:extLst>
          </p:cNvPr>
          <p:cNvSpPr txBox="1"/>
          <p:nvPr/>
        </p:nvSpPr>
        <p:spPr>
          <a:xfrm>
            <a:off x="6428016" y="2586639"/>
            <a:ext cx="734785" cy="369332"/>
          </a:xfrm>
          <a:prstGeom prst="rect">
            <a:avLst/>
          </a:prstGeom>
          <a:noFill/>
        </p:spPr>
        <p:txBody>
          <a:bodyPr wrap="square" rtlCol="0">
            <a:spAutoFit/>
          </a:bodyPr>
          <a:lstStyle/>
          <a:p>
            <a:pPr algn="ctr"/>
            <a:r>
              <a:rPr lang="en-US" dirty="0"/>
              <a:t>Write</a:t>
            </a:r>
            <a:endParaRPr lang="ru-RU" dirty="0"/>
          </a:p>
        </p:txBody>
      </p:sp>
      <p:pic>
        <p:nvPicPr>
          <p:cNvPr id="21" name="Picture 20">
            <a:extLst>
              <a:ext uri="{FF2B5EF4-FFF2-40B4-BE49-F238E27FC236}">
                <a16:creationId xmlns:a16="http://schemas.microsoft.com/office/drawing/2014/main" id="{949E4114-61C9-4507-AAFC-577FCC18DD4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51728" y="4466328"/>
            <a:ext cx="1368601" cy="809639"/>
          </a:xfrm>
          <a:prstGeom prst="rect">
            <a:avLst/>
          </a:prstGeom>
        </p:spPr>
      </p:pic>
      <p:pic>
        <p:nvPicPr>
          <p:cNvPr id="24" name="Picture 23">
            <a:extLst>
              <a:ext uri="{FF2B5EF4-FFF2-40B4-BE49-F238E27FC236}">
                <a16:creationId xmlns:a16="http://schemas.microsoft.com/office/drawing/2014/main" id="{66E25546-F8C4-40DA-896F-E3D839A2D98C}"/>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119006" y="4510922"/>
            <a:ext cx="1500994" cy="506542"/>
          </a:xfrm>
          <a:prstGeom prst="rect">
            <a:avLst/>
          </a:prstGeom>
        </p:spPr>
      </p:pic>
      <p:cxnSp>
        <p:nvCxnSpPr>
          <p:cNvPr id="31" name="Straight Arrow Connector 30">
            <a:extLst>
              <a:ext uri="{FF2B5EF4-FFF2-40B4-BE49-F238E27FC236}">
                <a16:creationId xmlns:a16="http://schemas.microsoft.com/office/drawing/2014/main" id="{8EF7622D-ECBD-4005-AF13-2A6FD7CE5A35}"/>
              </a:ext>
            </a:extLst>
          </p:cNvPr>
          <p:cNvCxnSpPr>
            <a:cxnSpLocks/>
            <a:endCxn id="21" idx="0"/>
          </p:cNvCxnSpPr>
          <p:nvPr/>
        </p:nvCxnSpPr>
        <p:spPr>
          <a:xfrm>
            <a:off x="5236029" y="3676181"/>
            <a:ext cx="0" cy="790147"/>
          </a:xfrm>
          <a:prstGeom prst="straightConnector1">
            <a:avLst/>
          </a:prstGeom>
          <a:noFill/>
          <a:ln w="22225">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Arrow Connector 34">
            <a:extLst>
              <a:ext uri="{FF2B5EF4-FFF2-40B4-BE49-F238E27FC236}">
                <a16:creationId xmlns:a16="http://schemas.microsoft.com/office/drawing/2014/main" id="{F3550B74-C400-4904-BC50-E57EE4F856AB}"/>
              </a:ext>
            </a:extLst>
          </p:cNvPr>
          <p:cNvCxnSpPr>
            <a:cxnSpLocks/>
          </p:cNvCxnSpPr>
          <p:nvPr/>
        </p:nvCxnSpPr>
        <p:spPr>
          <a:xfrm>
            <a:off x="6795408" y="3697952"/>
            <a:ext cx="0" cy="790147"/>
          </a:xfrm>
          <a:prstGeom prst="straightConnector1">
            <a:avLst/>
          </a:prstGeom>
          <a:noFill/>
          <a:ln w="22225">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7F0F7BEF-F4C5-49AB-83C0-ACE0F0D4B4F2}"/>
              </a:ext>
            </a:extLst>
          </p:cNvPr>
          <p:cNvSpPr txBox="1"/>
          <p:nvPr/>
        </p:nvSpPr>
        <p:spPr>
          <a:xfrm>
            <a:off x="3273879" y="11081630"/>
            <a:ext cx="5314794" cy="369332"/>
          </a:xfrm>
          <a:prstGeom prst="rect">
            <a:avLst/>
          </a:prstGeom>
          <a:noFill/>
        </p:spPr>
        <p:txBody>
          <a:bodyPr wrap="square" rtlCol="0">
            <a:spAutoFit/>
          </a:bodyPr>
          <a:lstStyle/>
          <a:p>
            <a:endParaRPr lang="ru-RU" dirty="0"/>
          </a:p>
        </p:txBody>
      </p:sp>
      <p:sp>
        <p:nvSpPr>
          <p:cNvPr id="30" name="Rectangle 14">
            <a:extLst>
              <a:ext uri="{FF2B5EF4-FFF2-40B4-BE49-F238E27FC236}">
                <a16:creationId xmlns:a16="http://schemas.microsoft.com/office/drawing/2014/main" id="{37CDE7A1-5854-484B-8A1A-CB94415C51EB}"/>
              </a:ext>
            </a:extLst>
          </p:cNvPr>
          <p:cNvSpPr>
            <a:spLocks noChangeArrowheads="1"/>
          </p:cNvSpPr>
          <p:nvPr/>
        </p:nvSpPr>
        <p:spPr bwMode="auto">
          <a:xfrm>
            <a:off x="1621833" y="5530731"/>
            <a:ext cx="8596992" cy="477054"/>
          </a:xfrm>
          <a:prstGeom prst="rect">
            <a:avLst/>
          </a:prstGeom>
          <a:noFill/>
          <a:ln>
            <a:noFill/>
          </a:ln>
          <a:effec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void</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40"/>
                </a:solidFill>
                <a:effectLst/>
                <a:latin typeface="Courier New" panose="02070309020205020404" pitchFamily="49" charset="0"/>
                <a:cs typeface="Courier New" panose="02070309020205020404" pitchFamily="49" charset="0"/>
              </a:rPr>
              <a:t>*</a:t>
            </a:r>
            <a:endParaRPr lang="en-US" altLang="ru-RU" sz="1400" dirty="0">
              <a:solidFill>
                <a:srgbClr val="212529"/>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err="1">
                <a:ln>
                  <a:noFill/>
                </a:ln>
                <a:solidFill>
                  <a:srgbClr val="212529"/>
                </a:solidFill>
                <a:effectLst/>
                <a:latin typeface="Courier New" panose="02070309020205020404" pitchFamily="49" charset="0"/>
                <a:cs typeface="Courier New" panose="02070309020205020404" pitchFamily="49" charset="0"/>
              </a:rPr>
              <a:t>mmap</a:t>
            </a:r>
            <a:r>
              <a:rPr kumimoji="0" lang="ru-RU" altLang="ru-RU" sz="14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void</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4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err="1">
                <a:ln>
                  <a:noFill/>
                </a:ln>
                <a:solidFill>
                  <a:srgbClr val="212529"/>
                </a:solidFill>
                <a:effectLst/>
                <a:latin typeface="Courier New" panose="02070309020205020404" pitchFamily="49" charset="0"/>
                <a:cs typeface="Courier New" panose="02070309020205020404" pitchFamily="49" charset="0"/>
              </a:rPr>
              <a:t>addr</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size_t</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err="1">
                <a:ln>
                  <a:noFill/>
                </a:ln>
                <a:solidFill>
                  <a:srgbClr val="212529"/>
                </a:solidFill>
                <a:effectLst/>
                <a:latin typeface="Courier New" panose="02070309020205020404" pitchFamily="49" charset="0"/>
                <a:cs typeface="Courier New" panose="02070309020205020404" pitchFamily="49" charset="0"/>
              </a:rPr>
              <a:t>len</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int</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err="1">
                <a:ln>
                  <a:noFill/>
                </a:ln>
                <a:solidFill>
                  <a:srgbClr val="212529"/>
                </a:solidFill>
                <a:effectLst/>
                <a:latin typeface="Courier New" panose="02070309020205020404" pitchFamily="49" charset="0"/>
                <a:cs typeface="Courier New" panose="02070309020205020404" pitchFamily="49" charset="0"/>
              </a:rPr>
              <a:t>prot</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int</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err="1">
                <a:ln>
                  <a:noFill/>
                </a:ln>
                <a:solidFill>
                  <a:srgbClr val="212529"/>
                </a:solidFill>
                <a:effectLst/>
                <a:latin typeface="Courier New" panose="02070309020205020404" pitchFamily="49" charset="0"/>
                <a:cs typeface="Courier New" panose="02070309020205020404" pitchFamily="49" charset="0"/>
              </a:rPr>
              <a:t>flags</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int</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err="1">
                <a:ln>
                  <a:noFill/>
                </a:ln>
                <a:solidFill>
                  <a:srgbClr val="212529"/>
                </a:solidFill>
                <a:effectLst/>
                <a:latin typeface="Courier New" panose="02070309020205020404" pitchFamily="49" charset="0"/>
                <a:cs typeface="Courier New" panose="02070309020205020404" pitchFamily="49" charset="0"/>
              </a:rPr>
              <a:t>fd</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err="1">
                <a:ln>
                  <a:noFill/>
                </a:ln>
                <a:solidFill>
                  <a:srgbClr val="212529"/>
                </a:solidFill>
                <a:effectLst/>
                <a:latin typeface="Courier New" panose="02070309020205020404" pitchFamily="49" charset="0"/>
                <a:cs typeface="Courier New" panose="02070309020205020404" pitchFamily="49" charset="0"/>
              </a:rPr>
              <a:t>off_t</a:t>
            </a:r>
            <a:r>
              <a:rPr kumimoji="0" lang="ru-RU" altLang="ru-RU" sz="14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err="1">
                <a:ln>
                  <a:noFill/>
                </a:ln>
                <a:solidFill>
                  <a:srgbClr val="212529"/>
                </a:solidFill>
                <a:effectLst/>
                <a:latin typeface="Courier New" panose="02070309020205020404" pitchFamily="49" charset="0"/>
                <a:cs typeface="Courier New" panose="02070309020205020404" pitchFamily="49" charset="0"/>
              </a:rPr>
              <a:t>offset</a:t>
            </a:r>
            <a:r>
              <a:rPr kumimoji="0" lang="ru-RU" altLang="ru-RU" sz="14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ru-RU" altLang="ru-RU" sz="1000" b="0" i="0" u="none" strike="noStrike" cap="none" normalizeH="0" baseline="0" dirty="0">
                <a:ln>
                  <a:noFill/>
                </a:ln>
                <a:solidFill>
                  <a:schemeClr val="tx1"/>
                </a:solidFill>
                <a:effectLst/>
              </a:rPr>
              <a:t> </a:t>
            </a:r>
            <a:endParaRPr kumimoji="0" lang="ru-RU" altLang="ru-RU"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2178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CC97C-6F06-4ECC-ADB6-95801B30A773}"/>
              </a:ext>
            </a:extLst>
          </p:cNvPr>
          <p:cNvSpPr>
            <a:spLocks noGrp="1"/>
          </p:cNvSpPr>
          <p:nvPr>
            <p:ph idx="1"/>
          </p:nvPr>
        </p:nvSpPr>
        <p:spPr>
          <a:xfrm>
            <a:off x="620486" y="1825625"/>
            <a:ext cx="10951028" cy="471261"/>
          </a:xfrm>
        </p:spPr>
        <p:txBody>
          <a:bodyPr>
            <a:normAutofit lnSpcReduction="10000"/>
          </a:bodyPr>
          <a:lstStyle/>
          <a:p>
            <a:pPr marL="0" indent="0" algn="ctr">
              <a:buNone/>
            </a:pPr>
            <a:r>
              <a:rPr lang="ru-RU" dirty="0"/>
              <a:t>2</a:t>
            </a:r>
            <a:r>
              <a:rPr lang="en-US" dirty="0"/>
              <a:t>. </a:t>
            </a:r>
            <a:r>
              <a:rPr lang="ru-RU" dirty="0"/>
              <a:t>Динамическая линковка</a:t>
            </a:r>
          </a:p>
        </p:txBody>
      </p:sp>
      <p:sp>
        <p:nvSpPr>
          <p:cNvPr id="3" name="Title 2">
            <a:extLst>
              <a:ext uri="{FF2B5EF4-FFF2-40B4-BE49-F238E27FC236}">
                <a16:creationId xmlns:a16="http://schemas.microsoft.com/office/drawing/2014/main" id="{99231F36-E5FF-4F76-B7ED-875C60C79358}"/>
              </a:ext>
            </a:extLst>
          </p:cNvPr>
          <p:cNvSpPr>
            <a:spLocks noGrp="1"/>
          </p:cNvSpPr>
          <p:nvPr>
            <p:ph type="title"/>
          </p:nvPr>
        </p:nvSpPr>
        <p:spPr/>
        <p:txBody>
          <a:bodyPr/>
          <a:lstStyle/>
          <a:p>
            <a:r>
              <a:rPr lang="en-US" dirty="0"/>
              <a:t>Multics</a:t>
            </a:r>
            <a:endParaRPr lang="ru-RU" dirty="0"/>
          </a:p>
        </p:txBody>
      </p:sp>
      <p:sp>
        <p:nvSpPr>
          <p:cNvPr id="4" name="Rectangle 3">
            <a:extLst>
              <a:ext uri="{FF2B5EF4-FFF2-40B4-BE49-F238E27FC236}">
                <a16:creationId xmlns:a16="http://schemas.microsoft.com/office/drawing/2014/main" id="{280B0678-A81E-4087-AF20-00C92044145A}"/>
              </a:ext>
            </a:extLst>
          </p:cNvPr>
          <p:cNvSpPr/>
          <p:nvPr/>
        </p:nvSpPr>
        <p:spPr>
          <a:xfrm>
            <a:off x="1034143" y="2572217"/>
            <a:ext cx="2993572" cy="53790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CEC8E0D2-C5B3-4C9A-A657-BDD32D57A2CB}"/>
              </a:ext>
            </a:extLst>
          </p:cNvPr>
          <p:cNvSpPr txBox="1"/>
          <p:nvPr/>
        </p:nvSpPr>
        <p:spPr>
          <a:xfrm>
            <a:off x="1083127" y="2610338"/>
            <a:ext cx="2993571" cy="461665"/>
          </a:xfrm>
          <a:prstGeom prst="rect">
            <a:avLst/>
          </a:prstGeom>
          <a:noFill/>
        </p:spPr>
        <p:txBody>
          <a:bodyPr wrap="square" rtlCol="0">
            <a:spAutoFit/>
          </a:bodyPr>
          <a:lstStyle/>
          <a:p>
            <a:pPr algn="ctr"/>
            <a:r>
              <a:rPr lang="en-US" sz="2400" dirty="0"/>
              <a:t>Process memory</a:t>
            </a:r>
            <a:endParaRPr lang="ru-RU" sz="2400" dirty="0"/>
          </a:p>
        </p:txBody>
      </p:sp>
      <p:sp>
        <p:nvSpPr>
          <p:cNvPr id="6" name="Rectangle 5">
            <a:extLst>
              <a:ext uri="{FF2B5EF4-FFF2-40B4-BE49-F238E27FC236}">
                <a16:creationId xmlns:a16="http://schemas.microsoft.com/office/drawing/2014/main" id="{368092D8-3372-4BD2-9EDE-CB92AF66406D}"/>
              </a:ext>
            </a:extLst>
          </p:cNvPr>
          <p:cNvSpPr/>
          <p:nvPr/>
        </p:nvSpPr>
        <p:spPr>
          <a:xfrm>
            <a:off x="4027715" y="2572217"/>
            <a:ext cx="2993572" cy="537909"/>
          </a:xfrm>
          <a:prstGeom prst="rect">
            <a:avLst/>
          </a:prstGeom>
          <a:noFill/>
          <a:ln w="222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A74D5888-54B5-4529-BAF7-5A3F709E1B28}"/>
              </a:ext>
            </a:extLst>
          </p:cNvPr>
          <p:cNvSpPr/>
          <p:nvPr/>
        </p:nvSpPr>
        <p:spPr>
          <a:xfrm>
            <a:off x="7021286" y="2572217"/>
            <a:ext cx="2993572" cy="537909"/>
          </a:xfrm>
          <a:prstGeom prst="rect">
            <a:avLst/>
          </a:prstGeom>
          <a:noFill/>
          <a:ln w="222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49771105-889B-46EC-BC4D-6E619F0A021B}"/>
              </a:ext>
            </a:extLst>
          </p:cNvPr>
          <p:cNvSpPr txBox="1"/>
          <p:nvPr/>
        </p:nvSpPr>
        <p:spPr>
          <a:xfrm>
            <a:off x="7070270" y="2610338"/>
            <a:ext cx="2993571" cy="461665"/>
          </a:xfrm>
          <a:prstGeom prst="rect">
            <a:avLst/>
          </a:prstGeom>
          <a:noFill/>
        </p:spPr>
        <p:txBody>
          <a:bodyPr wrap="square" rtlCol="0">
            <a:spAutoFit/>
          </a:bodyPr>
          <a:lstStyle/>
          <a:p>
            <a:pPr algn="ctr"/>
            <a:r>
              <a:rPr lang="en-US" sz="2400" dirty="0">
                <a:latin typeface="Courier New" panose="02070309020205020404" pitchFamily="49" charset="0"/>
                <a:cs typeface="Courier New" panose="02070309020205020404" pitchFamily="49" charset="0"/>
              </a:rPr>
              <a:t>data[]</a:t>
            </a:r>
            <a:endParaRPr lang="ru-RU" sz="2400" dirty="0">
              <a:latin typeface="Courier New" panose="02070309020205020404" pitchFamily="49" charset="0"/>
              <a:cs typeface="Courier New" panose="02070309020205020404" pitchFamily="49" charset="0"/>
            </a:endParaRPr>
          </a:p>
        </p:txBody>
      </p:sp>
      <p:sp>
        <p:nvSpPr>
          <p:cNvPr id="10" name="Rectangle 1">
            <a:extLst>
              <a:ext uri="{FF2B5EF4-FFF2-40B4-BE49-F238E27FC236}">
                <a16:creationId xmlns:a16="http://schemas.microsoft.com/office/drawing/2014/main" id="{6382F6D0-7E12-4210-8EF3-3F479018B6C0}"/>
              </a:ext>
            </a:extLst>
          </p:cNvPr>
          <p:cNvSpPr>
            <a:spLocks noChangeArrowheads="1"/>
          </p:cNvSpPr>
          <p:nvPr/>
        </p:nvSpPr>
        <p:spPr bwMode="auto">
          <a:xfrm>
            <a:off x="4076698" y="2711865"/>
            <a:ext cx="2367645" cy="323165"/>
          </a:xfrm>
          <a:prstGeom prst="rect">
            <a:avLst/>
          </a:prstGeom>
          <a:noFill/>
          <a:ln>
            <a:noFill/>
          </a:ln>
          <a:effec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1" i="0" u="none" strike="noStrike" cap="none" normalizeH="0" baseline="0">
                <a:ln>
                  <a:noFill/>
                </a:ln>
                <a:solidFill>
                  <a:srgbClr val="00007F"/>
                </a:solidFill>
                <a:effectLst/>
                <a:latin typeface="Courier New" panose="02070309020205020404" pitchFamily="49" charset="0"/>
                <a:cs typeface="Courier New" panose="02070309020205020404" pitchFamily="49" charset="0"/>
              </a:rPr>
              <a:t>mov</a:t>
            </a:r>
            <a:r>
              <a:rPr kumimoji="0" lang="ru-RU" altLang="ru-RU"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 </a:t>
            </a:r>
            <a:r>
              <a:rPr kumimoji="0" lang="ru-RU" altLang="ru-RU" b="1" i="0" u="none" strike="noStrike" cap="none" normalizeH="0" baseline="0">
                <a:ln>
                  <a:noFill/>
                </a:ln>
                <a:solidFill>
                  <a:srgbClr val="46AA03"/>
                </a:solidFill>
                <a:effectLst/>
                <a:latin typeface="Courier New" panose="02070309020205020404" pitchFamily="49" charset="0"/>
                <a:cs typeface="Courier New" panose="02070309020205020404" pitchFamily="49" charset="0"/>
              </a:rPr>
              <a:t>edx</a:t>
            </a:r>
            <a:r>
              <a:rPr kumimoji="0" lang="ru-RU" altLang="ru-RU" b="0" i="0" u="none" strike="noStrike" cap="none" normalizeH="0" baseline="0">
                <a:ln>
                  <a:noFill/>
                </a:ln>
                <a:solidFill>
                  <a:srgbClr val="339933"/>
                </a:solidFill>
                <a:effectLst/>
                <a:latin typeface="Courier New" panose="02070309020205020404" pitchFamily="49" charset="0"/>
                <a:cs typeface="Courier New" panose="02070309020205020404" pitchFamily="49" charset="0"/>
              </a:rPr>
              <a:t>,</a:t>
            </a:r>
            <a:r>
              <a:rPr kumimoji="0" lang="ru-RU" altLang="ru-RU"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 </a:t>
            </a:r>
            <a:r>
              <a:rPr kumimoji="0" lang="ru-RU" altLang="ru-RU" b="1" i="0" u="none" strike="noStrike" cap="none" normalizeH="0" baseline="0">
                <a:ln>
                  <a:noFill/>
                </a:ln>
                <a:solidFill>
                  <a:srgbClr val="009900"/>
                </a:solidFill>
                <a:effectLst/>
                <a:latin typeface="Courier New" panose="02070309020205020404" pitchFamily="49" charset="0"/>
                <a:cs typeface="Courier New" panose="02070309020205020404" pitchFamily="49" charset="0"/>
              </a:rPr>
              <a:t>[</a:t>
            </a:r>
            <a:r>
              <a:rPr kumimoji="0" lang="ru-RU" altLang="ru-RU" b="1" i="0" u="none" strike="noStrike" cap="none" normalizeH="0" baseline="0">
                <a:ln>
                  <a:noFill/>
                </a:ln>
                <a:solidFill>
                  <a:srgbClr val="46AA03"/>
                </a:solidFill>
                <a:effectLst/>
                <a:latin typeface="Courier New" panose="02070309020205020404" pitchFamily="49" charset="0"/>
                <a:cs typeface="Courier New" panose="02070309020205020404" pitchFamily="49" charset="0"/>
              </a:rPr>
              <a:t>ebp</a:t>
            </a:r>
            <a:r>
              <a:rPr kumimoji="0" lang="ru-RU" altLang="ru-RU" b="0" i="0" u="none" strike="noStrike" cap="none" normalizeH="0" baseline="0">
                <a:ln>
                  <a:noFill/>
                </a:ln>
                <a:solidFill>
                  <a:srgbClr val="339933"/>
                </a:solidFill>
                <a:effectLst/>
                <a:latin typeface="Courier New" panose="02070309020205020404" pitchFamily="49" charset="0"/>
                <a:cs typeface="Courier New" panose="02070309020205020404" pitchFamily="49" charset="0"/>
              </a:rPr>
              <a:t>+</a:t>
            </a:r>
            <a:r>
              <a:rPr kumimoji="0" lang="ru-RU" altLang="ru-RU" b="0" i="0" u="none" strike="noStrike" cap="none" normalizeH="0" baseline="0">
                <a:ln>
                  <a:noFill/>
                </a:ln>
                <a:solidFill>
                  <a:srgbClr val="FF0000"/>
                </a:solidFill>
                <a:effectLst/>
                <a:latin typeface="Courier New" panose="02070309020205020404" pitchFamily="49" charset="0"/>
                <a:cs typeface="Courier New" panose="02070309020205020404" pitchFamily="49" charset="0"/>
              </a:rPr>
              <a:t>8</a:t>
            </a:r>
            <a:r>
              <a:rPr kumimoji="0" lang="ru-RU" altLang="ru-RU" b="1" i="0" u="none" strike="noStrike" cap="none" normalizeH="0" baseline="0">
                <a:ln>
                  <a:noFill/>
                </a:ln>
                <a:solidFill>
                  <a:srgbClr val="009900"/>
                </a:solidFill>
                <a:effectLst/>
                <a:latin typeface="Courier New" panose="02070309020205020404" pitchFamily="49" charset="0"/>
                <a:cs typeface="Courier New" panose="02070309020205020404" pitchFamily="49" charset="0"/>
              </a:rPr>
              <a:t>]</a:t>
            </a:r>
            <a:r>
              <a:rPr kumimoji="0" lang="ru-RU" altLang="ru-RU" sz="1100" b="0" i="0" u="none" strike="noStrike" cap="none" normalizeH="0" baseline="0">
                <a:ln>
                  <a:noFill/>
                </a:ln>
                <a:solidFill>
                  <a:schemeClr val="tx1"/>
                </a:solidFill>
                <a:effectLst/>
              </a:rPr>
              <a:t> </a:t>
            </a:r>
            <a:endParaRPr kumimoji="0" lang="ru-RU" altLang="ru-RU" sz="4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2874B6F-A332-48CE-8C6A-CB3A63DF503B}"/>
              </a:ext>
            </a:extLst>
          </p:cNvPr>
          <p:cNvSpPr txBox="1"/>
          <p:nvPr/>
        </p:nvSpPr>
        <p:spPr>
          <a:xfrm>
            <a:off x="941613" y="4076699"/>
            <a:ext cx="3978729" cy="923330"/>
          </a:xfrm>
          <a:prstGeom prst="rect">
            <a:avLst/>
          </a:prstGeom>
          <a:noFill/>
        </p:spPr>
        <p:txBody>
          <a:bodyPr wrap="square" rtlCol="0">
            <a:spAutoFit/>
          </a:bodyPr>
          <a:lstStyle/>
          <a:p>
            <a:r>
              <a:rPr lang="en-US" dirty="0"/>
              <a:t>.so, .</a:t>
            </a:r>
            <a:r>
              <a:rPr lang="en-US" dirty="0" err="1"/>
              <a:t>dll</a:t>
            </a:r>
            <a:r>
              <a:rPr lang="en-US" dirty="0"/>
              <a:t>, .</a:t>
            </a:r>
            <a:r>
              <a:rPr lang="en-US" dirty="0" err="1"/>
              <a:t>dylib</a:t>
            </a:r>
            <a:endParaRPr lang="en-US" dirty="0"/>
          </a:p>
          <a:p>
            <a:endParaRPr lang="en-US" dirty="0"/>
          </a:p>
          <a:p>
            <a:r>
              <a:rPr lang="en-US" dirty="0"/>
              <a:t>PIC/PIE – Position Independent Code</a:t>
            </a:r>
            <a:endParaRPr lang="ru-RU" dirty="0"/>
          </a:p>
        </p:txBody>
      </p:sp>
      <p:sp>
        <p:nvSpPr>
          <p:cNvPr id="12" name="TextBox 11">
            <a:extLst>
              <a:ext uri="{FF2B5EF4-FFF2-40B4-BE49-F238E27FC236}">
                <a16:creationId xmlns:a16="http://schemas.microsoft.com/office/drawing/2014/main" id="{F4A03396-57F0-4376-B2F1-C7E5549CAA95}"/>
              </a:ext>
            </a:extLst>
          </p:cNvPr>
          <p:cNvSpPr txBox="1"/>
          <p:nvPr/>
        </p:nvSpPr>
        <p:spPr>
          <a:xfrm>
            <a:off x="7385957" y="3880757"/>
            <a:ext cx="2106386"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$&gt; man </a:t>
            </a:r>
            <a:r>
              <a:rPr lang="en-US" dirty="0" err="1">
                <a:latin typeface="Courier New" panose="02070309020205020404" pitchFamily="49" charset="0"/>
                <a:cs typeface="Courier New" panose="02070309020205020404" pitchFamily="49" charset="0"/>
              </a:rPr>
              <a:t>gcc</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fpic</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fPIC</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endParaRPr lang="ru-RU"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3B872BEC-61C8-4333-BCA8-E18B0036F103}"/>
              </a:ext>
            </a:extLst>
          </p:cNvPr>
          <p:cNvSpPr txBox="1"/>
          <p:nvPr/>
        </p:nvSpPr>
        <p:spPr>
          <a:xfrm>
            <a:off x="5012872" y="3136557"/>
            <a:ext cx="914400" cy="369332"/>
          </a:xfrm>
          <a:prstGeom prst="rect">
            <a:avLst/>
          </a:prstGeom>
          <a:noFill/>
        </p:spPr>
        <p:txBody>
          <a:bodyPr wrap="square" rtlCol="0">
            <a:spAutoFit/>
          </a:bodyPr>
          <a:lstStyle/>
          <a:p>
            <a:pPr algn="ctr"/>
            <a:r>
              <a:rPr lang="ru-RU" dirty="0"/>
              <a:t>Код</a:t>
            </a:r>
          </a:p>
        </p:txBody>
      </p:sp>
      <p:sp>
        <p:nvSpPr>
          <p:cNvPr id="14" name="TextBox 13">
            <a:extLst>
              <a:ext uri="{FF2B5EF4-FFF2-40B4-BE49-F238E27FC236}">
                <a16:creationId xmlns:a16="http://schemas.microsoft.com/office/drawing/2014/main" id="{9FD87552-5A28-49EF-9DBE-B1AA3A57F52D}"/>
              </a:ext>
            </a:extLst>
          </p:cNvPr>
          <p:cNvSpPr txBox="1"/>
          <p:nvPr/>
        </p:nvSpPr>
        <p:spPr>
          <a:xfrm>
            <a:off x="7968339" y="3200789"/>
            <a:ext cx="1197432" cy="369332"/>
          </a:xfrm>
          <a:prstGeom prst="rect">
            <a:avLst/>
          </a:prstGeom>
          <a:noFill/>
        </p:spPr>
        <p:txBody>
          <a:bodyPr wrap="square" rtlCol="0">
            <a:spAutoFit/>
          </a:bodyPr>
          <a:lstStyle/>
          <a:p>
            <a:pPr algn="ctr"/>
            <a:r>
              <a:rPr lang="ru-RU" dirty="0"/>
              <a:t>Данные</a:t>
            </a:r>
          </a:p>
        </p:txBody>
      </p:sp>
    </p:spTree>
    <p:extLst>
      <p:ext uri="{BB962C8B-B14F-4D97-AF65-F5344CB8AC3E}">
        <p14:creationId xmlns:p14="http://schemas.microsoft.com/office/powerpoint/2010/main" val="16323607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3668</TotalTime>
  <Words>3782</Words>
  <Application>Microsoft Office PowerPoint</Application>
  <PresentationFormat>Widescreen</PresentationFormat>
  <Paragraphs>263</Paragraphs>
  <Slides>33</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Courier New</vt:lpstr>
      <vt:lpstr>Helvetica</vt:lpstr>
      <vt:lpstr>Mail Sans Roman</vt:lpstr>
      <vt:lpstr>Mail Sans Roman Medium</vt:lpstr>
      <vt:lpstr>Open Sans</vt:lpstr>
      <vt:lpstr>PT Mono</vt:lpstr>
      <vt:lpstr>Wingdings</vt:lpstr>
      <vt:lpstr>Тема Office</vt:lpstr>
      <vt:lpstr>Системное программирование</vt:lpstr>
      <vt:lpstr>О курсе</vt:lpstr>
      <vt:lpstr>О курсе (cont.)</vt:lpstr>
      <vt:lpstr>Практикум</vt:lpstr>
      <vt:lpstr>А если у меня Windows?</vt:lpstr>
      <vt:lpstr>Unix</vt:lpstr>
      <vt:lpstr>Multics</vt:lpstr>
      <vt:lpstr>Multics</vt:lpstr>
      <vt:lpstr>Multics</vt:lpstr>
      <vt:lpstr>Multics</vt:lpstr>
      <vt:lpstr>Multics</vt:lpstr>
      <vt:lpstr>Multics</vt:lpstr>
      <vt:lpstr>Multics</vt:lpstr>
      <vt:lpstr>Unix vs. Multics</vt:lpstr>
      <vt:lpstr>История Unix</vt:lpstr>
      <vt:lpstr>История Unix</vt:lpstr>
      <vt:lpstr>История Unix</vt:lpstr>
      <vt:lpstr>История Unix</vt:lpstr>
      <vt:lpstr>История Unix</vt:lpstr>
      <vt:lpstr>Linux</vt:lpstr>
      <vt:lpstr>Linux</vt:lpstr>
      <vt:lpstr>GNU</vt:lpstr>
      <vt:lpstr>Linux Mascot</vt:lpstr>
      <vt:lpstr>Реализации</vt:lpstr>
      <vt:lpstr>“Tanenbaum-Torvalds debate”</vt:lpstr>
      <vt:lpstr>Микро- и монолитное ядра</vt:lpstr>
      <vt:lpstr>Микроядро</vt:lpstr>
      <vt:lpstr>Микроядро</vt:lpstr>
      <vt:lpstr> Монолитное ядро</vt:lpstr>
      <vt:lpstr>Стандарты</vt:lpstr>
      <vt:lpstr>Стандарты</vt:lpstr>
      <vt:lpstr>Заключение</vt:lpstr>
      <vt:lpstr>Спасибо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Yukhin Kirill</dc:creator>
  <cp:lastModifiedBy>Kirill Yukhin</cp:lastModifiedBy>
  <cp:revision>43</cp:revision>
  <dcterms:created xsi:type="dcterms:W3CDTF">2020-10-11T08:42:32Z</dcterms:created>
  <dcterms:modified xsi:type="dcterms:W3CDTF">2021-03-05T09:45:26Z</dcterms:modified>
</cp:coreProperties>
</file>